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0"/>
  </p:notesMasterIdLst>
  <p:sldIdLst>
    <p:sldId id="851" r:id="rId2"/>
    <p:sldId id="852" r:id="rId3"/>
    <p:sldId id="853" r:id="rId4"/>
    <p:sldId id="854" r:id="rId5"/>
    <p:sldId id="865" r:id="rId6"/>
    <p:sldId id="866" r:id="rId7"/>
    <p:sldId id="867" r:id="rId8"/>
    <p:sldId id="856" r:id="rId9"/>
    <p:sldId id="857" r:id="rId10"/>
    <p:sldId id="841" r:id="rId11"/>
    <p:sldId id="842" r:id="rId12"/>
    <p:sldId id="843" r:id="rId13"/>
    <p:sldId id="847" r:id="rId14"/>
    <p:sldId id="848" r:id="rId15"/>
    <p:sldId id="844" r:id="rId16"/>
    <p:sldId id="850" r:id="rId17"/>
    <p:sldId id="849" r:id="rId18"/>
    <p:sldId id="845" r:id="rId19"/>
    <p:sldId id="846" r:id="rId20"/>
    <p:sldId id="822" r:id="rId21"/>
    <p:sldId id="823" r:id="rId22"/>
    <p:sldId id="824" r:id="rId23"/>
    <p:sldId id="825" r:id="rId24"/>
    <p:sldId id="826" r:id="rId25"/>
    <p:sldId id="830" r:id="rId26"/>
    <p:sldId id="833" r:id="rId27"/>
    <p:sldId id="835" r:id="rId28"/>
    <p:sldId id="834" r:id="rId29"/>
    <p:sldId id="836" r:id="rId30"/>
    <p:sldId id="837" r:id="rId31"/>
    <p:sldId id="838" r:id="rId32"/>
    <p:sldId id="831" r:id="rId33"/>
    <p:sldId id="832" r:id="rId34"/>
    <p:sldId id="828" r:id="rId35"/>
    <p:sldId id="829" r:id="rId36"/>
    <p:sldId id="806" r:id="rId37"/>
    <p:sldId id="807" r:id="rId38"/>
    <p:sldId id="808" r:id="rId39"/>
    <p:sldId id="809" r:id="rId40"/>
    <p:sldId id="810" r:id="rId41"/>
    <p:sldId id="814" r:id="rId42"/>
    <p:sldId id="815" r:id="rId43"/>
    <p:sldId id="818" r:id="rId44"/>
    <p:sldId id="820" r:id="rId45"/>
    <p:sldId id="821" r:id="rId46"/>
    <p:sldId id="811" r:id="rId47"/>
    <p:sldId id="812" r:id="rId48"/>
    <p:sldId id="813" r:id="rId49"/>
    <p:sldId id="791" r:id="rId50"/>
    <p:sldId id="792" r:id="rId51"/>
    <p:sldId id="793" r:id="rId52"/>
    <p:sldId id="794" r:id="rId53"/>
    <p:sldId id="803" r:id="rId54"/>
    <p:sldId id="804" r:id="rId55"/>
    <p:sldId id="805" r:id="rId56"/>
    <p:sldId id="796" r:id="rId57"/>
    <p:sldId id="797" r:id="rId58"/>
    <p:sldId id="767" r:id="rId59"/>
    <p:sldId id="768" r:id="rId60"/>
    <p:sldId id="769" r:id="rId61"/>
    <p:sldId id="770" r:id="rId62"/>
    <p:sldId id="783" r:id="rId63"/>
    <p:sldId id="779" r:id="rId64"/>
    <p:sldId id="781" r:id="rId65"/>
    <p:sldId id="780" r:id="rId66"/>
    <p:sldId id="772" r:id="rId67"/>
    <p:sldId id="773" r:id="rId68"/>
    <p:sldId id="784" r:id="rId69"/>
    <p:sldId id="785" r:id="rId70"/>
    <p:sldId id="786" r:id="rId71"/>
    <p:sldId id="787" r:id="rId72"/>
    <p:sldId id="788" r:id="rId73"/>
    <p:sldId id="775" r:id="rId74"/>
    <p:sldId id="778" r:id="rId75"/>
    <p:sldId id="774" r:id="rId76"/>
    <p:sldId id="789" r:id="rId77"/>
    <p:sldId id="790" r:id="rId78"/>
    <p:sldId id="755" r:id="rId79"/>
    <p:sldId id="756" r:id="rId80"/>
    <p:sldId id="757" r:id="rId81"/>
    <p:sldId id="758" r:id="rId82"/>
    <p:sldId id="759" r:id="rId83"/>
    <p:sldId id="762" r:id="rId84"/>
    <p:sldId id="763" r:id="rId85"/>
    <p:sldId id="764" r:id="rId86"/>
    <p:sldId id="765" r:id="rId87"/>
    <p:sldId id="766" r:id="rId88"/>
    <p:sldId id="760" r:id="rId89"/>
    <p:sldId id="761" r:id="rId90"/>
    <p:sldId id="741" r:id="rId91"/>
    <p:sldId id="742" r:id="rId92"/>
    <p:sldId id="743" r:id="rId93"/>
    <p:sldId id="744" r:id="rId94"/>
    <p:sldId id="745" r:id="rId95"/>
    <p:sldId id="749" r:id="rId96"/>
    <p:sldId id="750" r:id="rId97"/>
    <p:sldId id="751" r:id="rId98"/>
    <p:sldId id="752" r:id="rId99"/>
    <p:sldId id="753" r:id="rId100"/>
    <p:sldId id="754" r:id="rId101"/>
    <p:sldId id="746" r:id="rId102"/>
    <p:sldId id="747" r:id="rId103"/>
    <p:sldId id="748" r:id="rId104"/>
    <p:sldId id="728" r:id="rId105"/>
    <p:sldId id="729" r:id="rId106"/>
    <p:sldId id="730" r:id="rId107"/>
    <p:sldId id="731" r:id="rId108"/>
    <p:sldId id="737" r:id="rId109"/>
    <p:sldId id="732" r:id="rId110"/>
    <p:sldId id="739" r:id="rId111"/>
    <p:sldId id="740" r:id="rId112"/>
    <p:sldId id="736" r:id="rId113"/>
    <p:sldId id="733" r:id="rId114"/>
    <p:sldId id="734" r:id="rId115"/>
    <p:sldId id="735" r:id="rId116"/>
    <p:sldId id="713" r:id="rId117"/>
    <p:sldId id="714" r:id="rId118"/>
    <p:sldId id="715" r:id="rId119"/>
    <p:sldId id="716" r:id="rId120"/>
    <p:sldId id="721" r:id="rId121"/>
    <p:sldId id="725" r:id="rId122"/>
    <p:sldId id="722" r:id="rId123"/>
    <p:sldId id="727" r:id="rId124"/>
    <p:sldId id="726" r:id="rId125"/>
    <p:sldId id="718" r:id="rId126"/>
    <p:sldId id="719" r:id="rId127"/>
    <p:sldId id="720" r:id="rId128"/>
    <p:sldId id="703" r:id="rId129"/>
    <p:sldId id="704" r:id="rId130"/>
    <p:sldId id="705" r:id="rId131"/>
    <p:sldId id="706" r:id="rId132"/>
    <p:sldId id="707" r:id="rId133"/>
    <p:sldId id="708" r:id="rId134"/>
    <p:sldId id="709" r:id="rId135"/>
    <p:sldId id="506" r:id="rId136"/>
    <p:sldId id="505" r:id="rId137"/>
    <p:sldId id="710" r:id="rId138"/>
    <p:sldId id="711" r:id="rId139"/>
    <p:sldId id="712" r:id="rId140"/>
    <p:sldId id="694" r:id="rId141"/>
    <p:sldId id="695" r:id="rId142"/>
    <p:sldId id="696" r:id="rId143"/>
    <p:sldId id="697" r:id="rId144"/>
    <p:sldId id="698" r:id="rId145"/>
    <p:sldId id="699" r:id="rId146"/>
    <p:sldId id="700" r:id="rId147"/>
    <p:sldId id="701" r:id="rId148"/>
    <p:sldId id="702" r:id="rId149"/>
    <p:sldId id="590" r:id="rId150"/>
    <p:sldId id="591" r:id="rId151"/>
    <p:sldId id="592" r:id="rId152"/>
    <p:sldId id="593" r:id="rId153"/>
    <p:sldId id="594" r:id="rId154"/>
    <p:sldId id="687" r:id="rId155"/>
    <p:sldId id="688" r:id="rId156"/>
    <p:sldId id="689" r:id="rId157"/>
    <p:sldId id="366" r:id="rId158"/>
    <p:sldId id="583" r:id="rId159"/>
    <p:sldId id="584" r:id="rId160"/>
    <p:sldId id="585" r:id="rId161"/>
    <p:sldId id="586" r:id="rId162"/>
    <p:sldId id="502" r:id="rId163"/>
    <p:sldId id="503" r:id="rId164"/>
    <p:sldId id="504" r:id="rId165"/>
    <p:sldId id="587" r:id="rId166"/>
    <p:sldId id="588" r:id="rId167"/>
    <p:sldId id="589" r:id="rId168"/>
    <p:sldId id="690" r:id="rId169"/>
    <p:sldId id="577" r:id="rId170"/>
    <p:sldId id="578" r:id="rId171"/>
    <p:sldId id="579" r:id="rId172"/>
    <p:sldId id="580" r:id="rId173"/>
    <p:sldId id="500" r:id="rId174"/>
    <p:sldId id="501" r:id="rId175"/>
    <p:sldId id="581" r:id="rId176"/>
    <p:sldId id="582" r:id="rId177"/>
    <p:sldId id="691" r:id="rId178"/>
    <p:sldId id="561" r:id="rId179"/>
    <p:sldId id="562" r:id="rId180"/>
    <p:sldId id="563" r:id="rId181"/>
    <p:sldId id="564" r:id="rId182"/>
    <p:sldId id="357" r:id="rId183"/>
    <p:sldId id="498" r:id="rId184"/>
    <p:sldId id="499" r:id="rId185"/>
    <p:sldId id="497" r:id="rId186"/>
    <p:sldId id="565" r:id="rId187"/>
    <p:sldId id="692" r:id="rId188"/>
    <p:sldId id="342" r:id="rId189"/>
    <p:sldId id="260" r:id="rId190"/>
    <p:sldId id="286" r:id="rId191"/>
    <p:sldId id="359" r:id="rId192"/>
    <p:sldId id="528" r:id="rId193"/>
    <p:sldId id="550" r:id="rId194"/>
    <p:sldId id="551" r:id="rId195"/>
    <p:sldId id="554" r:id="rId196"/>
    <p:sldId id="555" r:id="rId197"/>
    <p:sldId id="556" r:id="rId198"/>
    <p:sldId id="557" r:id="rId199"/>
    <p:sldId id="560" r:id="rId200"/>
    <p:sldId id="558" r:id="rId201"/>
    <p:sldId id="559" r:id="rId202"/>
    <p:sldId id="549" r:id="rId203"/>
    <p:sldId id="495" r:id="rId204"/>
    <p:sldId id="361" r:id="rId205"/>
    <p:sldId id="693" r:id="rId206"/>
    <p:sldId id="566" r:id="rId207"/>
    <p:sldId id="567" r:id="rId208"/>
    <p:sldId id="568" r:id="rId209"/>
    <p:sldId id="569" r:id="rId210"/>
    <p:sldId id="570" r:id="rId211"/>
    <p:sldId id="571" r:id="rId212"/>
    <p:sldId id="572" r:id="rId213"/>
    <p:sldId id="552" r:id="rId214"/>
    <p:sldId id="553" r:id="rId215"/>
    <p:sldId id="573" r:id="rId216"/>
    <p:sldId id="574" r:id="rId217"/>
    <p:sldId id="575" r:id="rId218"/>
    <p:sldId id="576" r:id="rId2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마 윤경" initials="마윤" lastIdx="2" clrIdx="0">
    <p:extLst>
      <p:ext uri="{19B8F6BF-5375-455C-9EA6-DF929625EA0E}">
        <p15:presenceInfo xmlns:p15="http://schemas.microsoft.com/office/powerpoint/2012/main" userId="856a7e158295af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F4B183"/>
    <a:srgbClr val="A9D18E"/>
    <a:srgbClr val="8C8C8C"/>
    <a:srgbClr val="E7BB63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96494" autoAdjust="0"/>
  </p:normalViewPr>
  <p:slideViewPr>
    <p:cSldViewPr snapToGrid="0">
      <p:cViewPr varScale="1">
        <p:scale>
          <a:sx n="110" d="100"/>
          <a:sy n="110" d="100"/>
        </p:scale>
        <p:origin x="888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commentAuthors" Target="commentAuthor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5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9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478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92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2021-07-20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7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9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2.png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5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4.png"/><Relationship Id="rId4" Type="http://schemas.openxmlformats.org/officeDocument/2006/relationships/image" Target="../media/image16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6.png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4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3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16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22284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09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5102056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1A74DA-F0C9-43FD-894E-B27426081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09" y="5674361"/>
            <a:ext cx="11224182" cy="3915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E79A6-17CC-4EB3-8E58-52BCDECA0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90"/>
          <a:stretch/>
        </p:blipFill>
        <p:spPr>
          <a:xfrm>
            <a:off x="4461709" y="4587191"/>
            <a:ext cx="7246382" cy="97771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86D49C-C5DB-44D7-A0E7-FDD76B71FF3A}"/>
              </a:ext>
            </a:extLst>
          </p:cNvPr>
          <p:cNvSpPr/>
          <p:nvPr/>
        </p:nvSpPr>
        <p:spPr>
          <a:xfrm>
            <a:off x="6768445" y="5222448"/>
            <a:ext cx="424207" cy="179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9C5DDD6-DF80-4525-A434-20B9649A7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534" y="1274704"/>
            <a:ext cx="5572310" cy="3183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67648E-DEEF-489E-AC09-54EC594E6656}"/>
              </a:ext>
            </a:extLst>
          </p:cNvPr>
          <p:cNvSpPr txBox="1"/>
          <p:nvPr/>
        </p:nvSpPr>
        <p:spPr>
          <a:xfrm>
            <a:off x="756502" y="95147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CultivationStartPresenter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700E10-0C41-4C2B-94A0-96CA3B43FF6F}"/>
              </a:ext>
            </a:extLst>
          </p:cNvPr>
          <p:cNvSpPr txBox="1"/>
          <p:nvPr/>
        </p:nvSpPr>
        <p:spPr>
          <a:xfrm>
            <a:off x="372360" y="611353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서버 오류 </a:t>
            </a:r>
            <a:r>
              <a:rPr lang="en-US" altLang="ko-KR" dirty="0"/>
              <a:t>: </a:t>
            </a:r>
            <a:r>
              <a:rPr lang="ko-KR" altLang="en-US" dirty="0" err="1"/>
              <a:t>farmlist</a:t>
            </a:r>
            <a:r>
              <a:rPr lang="ko-KR" altLang="en-US" dirty="0"/>
              <a:t> 가 </a:t>
            </a:r>
            <a:r>
              <a:rPr lang="ko-KR" altLang="en-US" dirty="0" err="1"/>
              <a:t>null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farm</a:t>
            </a:r>
            <a:r>
              <a:rPr lang="en-US" altLang="ko-KR" dirty="0"/>
              <a:t>I</a:t>
            </a:r>
            <a:r>
              <a:rPr lang="ko-KR" altLang="en-US" dirty="0" err="1"/>
              <a:t>d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farmname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 err="1"/>
              <a:t>null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313D823-411C-4CA5-8C2F-32474BB70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084" y="1784341"/>
            <a:ext cx="5882520" cy="26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4195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종료 구현</a:t>
            </a:r>
          </a:p>
        </p:txBody>
      </p:sp>
    </p:spTree>
    <p:extLst>
      <p:ext uri="{BB962C8B-B14F-4D97-AF65-F5344CB8AC3E}">
        <p14:creationId xmlns:p14="http://schemas.microsoft.com/office/powerpoint/2010/main" val="20737637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73079A-9C8D-4422-B41B-430D621C4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533947"/>
              </p:ext>
            </p:extLst>
          </p:nvPr>
        </p:nvGraphicFramePr>
        <p:xfrm>
          <a:off x="2158673" y="1385152"/>
          <a:ext cx="8135333" cy="4261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5891">
                  <a:extLst>
                    <a:ext uri="{9D8B030D-6E8A-4147-A177-3AD203B41FA5}">
                      <a16:colId xmlns:a16="http://schemas.microsoft.com/office/drawing/2014/main" val="1448880690"/>
                    </a:ext>
                  </a:extLst>
                </a:gridCol>
                <a:gridCol w="4431438">
                  <a:extLst>
                    <a:ext uri="{9D8B030D-6E8A-4147-A177-3AD203B41FA5}">
                      <a16:colId xmlns:a16="http://schemas.microsoft.com/office/drawing/2014/main" val="2002782083"/>
                    </a:ext>
                  </a:extLst>
                </a:gridCol>
                <a:gridCol w="1248004">
                  <a:extLst>
                    <a:ext uri="{9D8B030D-6E8A-4147-A177-3AD203B41FA5}">
                      <a16:colId xmlns:a16="http://schemas.microsoft.com/office/drawing/2014/main" val="1209635540"/>
                    </a:ext>
                  </a:extLst>
                </a:gridCol>
              </a:tblGrid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8253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작물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60608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작기 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973490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064821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656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센서 값 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서버로부터 데이터 불러오는 로직 코딩중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871205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센서 경고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97694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조명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2291118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등록에서 등록한 양액통만 선택이 가능하도록 작성예정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3887545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4619443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00892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2600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192326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예약기능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산소예약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0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92143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98226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07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30092680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4585986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버그 수정 요청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 소수점 지정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 병합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30620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버그 수정 요청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pH,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 소수점 지정 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뷰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로직 병합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00B05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64965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C5E1DC-297A-45C4-B642-3E83A25B2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91" y="1566634"/>
            <a:ext cx="6582694" cy="4648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D1452C9-10B3-45F0-83E1-821C5BB22FC5}"/>
              </a:ext>
            </a:extLst>
          </p:cNvPr>
          <p:cNvSpPr txBox="1"/>
          <p:nvPr/>
        </p:nvSpPr>
        <p:spPr>
          <a:xfrm>
            <a:off x="7624785" y="5892318"/>
            <a:ext cx="430955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서버와 단말기의 형식 맞지 않아</a:t>
            </a:r>
            <a:r>
              <a:rPr lang="en-US" altLang="ko-KR" sz="1500" dirty="0"/>
              <a:t> </a:t>
            </a:r>
            <a:r>
              <a:rPr lang="ko-KR" altLang="en-US" sz="1500" dirty="0"/>
              <a:t>생긴 오류</a:t>
            </a:r>
            <a:r>
              <a:rPr lang="en-US" altLang="ko-KR" sz="1500" dirty="0"/>
              <a:t> </a:t>
            </a:r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96130469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재배기 센서 수정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257AD4-6D96-40DD-81A3-737BA4D02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61" y="1412092"/>
            <a:ext cx="7238661" cy="47501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94A4EE-366A-4911-8C3E-33BEF3BC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11" y="2622873"/>
            <a:ext cx="3394719" cy="35393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8D0921-7D09-40CC-A716-F98B15F2A849}"/>
              </a:ext>
            </a:extLst>
          </p:cNvPr>
          <p:cNvSpPr txBox="1"/>
          <p:nvPr/>
        </p:nvSpPr>
        <p:spPr>
          <a:xfrm>
            <a:off x="7988911" y="2187019"/>
            <a:ext cx="3087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소수점 첫째 </a:t>
            </a:r>
            <a:r>
              <a:rPr lang="ko-KR" altLang="en-US" dirty="0" err="1"/>
              <a:t>자리까지만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5427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27977877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로직 병합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208B60-850B-45C2-8FC8-CFC4CD760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96" y="1131421"/>
            <a:ext cx="10014408" cy="53514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E92545-B074-418C-A9F5-5B53D27A257D}"/>
              </a:ext>
            </a:extLst>
          </p:cNvPr>
          <p:cNvSpPr txBox="1"/>
          <p:nvPr/>
        </p:nvSpPr>
        <p:spPr>
          <a:xfrm>
            <a:off x="1018095" y="733251"/>
            <a:ext cx="1083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Meld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224DA0-3CE8-4395-B797-51B850101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97" y="1131421"/>
            <a:ext cx="10014408" cy="536188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185748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뷰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로직 병합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7EFAF9B-8489-4224-905B-34995914E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" r="39769"/>
          <a:stretch/>
        </p:blipFill>
        <p:spPr>
          <a:xfrm>
            <a:off x="810705" y="1361625"/>
            <a:ext cx="6287679" cy="48320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3A6CBB-4AA8-44A3-B615-02E78E98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213" y="2309567"/>
            <a:ext cx="4149228" cy="388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5630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F0811F-E913-4291-A962-D1A9EC0FEBEF}"/>
              </a:ext>
            </a:extLst>
          </p:cNvPr>
          <p:cNvSpPr txBox="1"/>
          <p:nvPr/>
        </p:nvSpPr>
        <p:spPr>
          <a:xfrm>
            <a:off x="7411827" y="172494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NewHouseBox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0F0AAA-6651-41F0-A9DD-94D66ABB1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968" y="2094279"/>
            <a:ext cx="3648584" cy="3448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2596F5A-263D-40A8-A57B-CE59318E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47" y="3973933"/>
            <a:ext cx="6190765" cy="15688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BA8624-C965-45D1-9D9B-3C83F35AA8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1552669" y="1840440"/>
            <a:ext cx="5310044" cy="19781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E19E7-3779-4EED-8BAC-8B00F0A5B3A3}"/>
              </a:ext>
            </a:extLst>
          </p:cNvPr>
          <p:cNvSpPr/>
          <p:nvPr/>
        </p:nvSpPr>
        <p:spPr>
          <a:xfrm>
            <a:off x="1552669" y="3525625"/>
            <a:ext cx="1086836" cy="216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4824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현황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68741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73079A-9C8D-4422-B41B-430D621C4247}"/>
              </a:ext>
            </a:extLst>
          </p:cNvPr>
          <p:cNvGraphicFramePr>
            <a:graphicFrameLocks noGrp="1"/>
          </p:cNvGraphicFramePr>
          <p:nvPr/>
        </p:nvGraphicFramePr>
        <p:xfrm>
          <a:off x="2158673" y="1385152"/>
          <a:ext cx="8135333" cy="4261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5891">
                  <a:extLst>
                    <a:ext uri="{9D8B030D-6E8A-4147-A177-3AD203B41FA5}">
                      <a16:colId xmlns:a16="http://schemas.microsoft.com/office/drawing/2014/main" val="1448880690"/>
                    </a:ext>
                  </a:extLst>
                </a:gridCol>
                <a:gridCol w="4431438">
                  <a:extLst>
                    <a:ext uri="{9D8B030D-6E8A-4147-A177-3AD203B41FA5}">
                      <a16:colId xmlns:a16="http://schemas.microsoft.com/office/drawing/2014/main" val="2002782083"/>
                    </a:ext>
                  </a:extLst>
                </a:gridCol>
                <a:gridCol w="1248004">
                  <a:extLst>
                    <a:ext uri="{9D8B030D-6E8A-4147-A177-3AD203B41FA5}">
                      <a16:colId xmlns:a16="http://schemas.microsoft.com/office/drawing/2014/main" val="1209635540"/>
                    </a:ext>
                  </a:extLst>
                </a:gridCol>
              </a:tblGrid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8253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작물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60608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작기 시작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973490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064821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656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센서 값 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서버로부터 데이터 불러오는 로직 코딩중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871205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센서 경고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97694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조명 설정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2291118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등록에서 등록한 양액통만 선택이 가능하도록 작성예정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3887545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4619443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00892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2600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192326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예약기능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산소예약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0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87179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53397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04</a:t>
            </a:r>
            <a:r>
              <a:rPr lang="ko-KR" altLang="en-US" spc="300" dirty="0"/>
              <a:t>월 </a:t>
            </a:r>
            <a:r>
              <a:rPr lang="en-US" altLang="ko-KR" spc="300"/>
              <a:t>30</a:t>
            </a:r>
            <a:r>
              <a:rPr lang="ko-KR" altLang="en-US" spc="300"/>
              <a:t>일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365307524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5397233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63378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8555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556940493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C74AA0-3B21-437D-AAFF-F91F79514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107" y="1293849"/>
            <a:ext cx="5809680" cy="310847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5FB9E5B-D32F-42A7-9349-127AE356474B}"/>
              </a:ext>
            </a:extLst>
          </p:cNvPr>
          <p:cNvSpPr/>
          <p:nvPr/>
        </p:nvSpPr>
        <p:spPr>
          <a:xfrm>
            <a:off x="1190659" y="1636243"/>
            <a:ext cx="5408104" cy="2868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852DB-786F-43B8-A9EC-FB5875598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543" y="3163219"/>
            <a:ext cx="6493093" cy="32253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33084B-0AA5-4FBB-AC64-A01F3B49A3E9}"/>
              </a:ext>
            </a:extLst>
          </p:cNvPr>
          <p:cNvSpPr txBox="1"/>
          <p:nvPr/>
        </p:nvSpPr>
        <p:spPr>
          <a:xfrm>
            <a:off x="952107" y="89413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Models.</a:t>
            </a:r>
            <a:r>
              <a:rPr lang="ko-KR" altLang="en-US" dirty="0" err="1"/>
              <a:t>Crop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FEB08D-B952-47A7-846E-8A84679FF6AD}"/>
              </a:ext>
            </a:extLst>
          </p:cNvPr>
          <p:cNvSpPr txBox="1"/>
          <p:nvPr/>
        </p:nvSpPr>
        <p:spPr>
          <a:xfrm>
            <a:off x="9821159" y="2444922"/>
            <a:ext cx="1736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cropId</a:t>
            </a:r>
            <a:r>
              <a:rPr lang="en-US" altLang="ko-KR" dirty="0"/>
              <a:t> </a:t>
            </a:r>
            <a:r>
              <a:rPr lang="ko-KR" altLang="en-US" dirty="0" err="1"/>
              <a:t>넘어감</a:t>
            </a:r>
            <a:endParaRPr lang="en-US" altLang="ko-KR" dirty="0"/>
          </a:p>
          <a:p>
            <a:r>
              <a:rPr lang="en-US" altLang="ko-KR" dirty="0"/>
              <a:t>Housed null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880294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C518BC4-43DB-4D2C-9B47-05FB366C9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59"/>
          <a:stretch/>
        </p:blipFill>
        <p:spPr>
          <a:xfrm>
            <a:off x="1335607" y="1310325"/>
            <a:ext cx="3000723" cy="245230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5A84E2-B951-4BDC-8077-CA5960958211}"/>
              </a:ext>
            </a:extLst>
          </p:cNvPr>
          <p:cNvSpPr txBox="1"/>
          <p:nvPr/>
        </p:nvSpPr>
        <p:spPr>
          <a:xfrm>
            <a:off x="3195686" y="1951348"/>
            <a:ext cx="14705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err="1"/>
              <a:t>단삼</a:t>
            </a:r>
            <a:endParaRPr lang="ko-KR" altLang="en-US" sz="15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EED584B-9E45-4952-AE15-AA390BDF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607" y="3881449"/>
            <a:ext cx="9552081" cy="22009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84F997-CC9F-4991-BBE1-FA4BA4EFD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98" y="1747654"/>
            <a:ext cx="4048690" cy="122889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F7DE7F-BF41-42BC-AE87-8EB195CC8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470" y="3176552"/>
            <a:ext cx="5144218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0517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809180-49F5-483F-977B-51FD71555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36" y="1332651"/>
            <a:ext cx="4899075" cy="2480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F9AFC8-FE59-4A0C-A6FC-7E2F605ACE55}"/>
              </a:ext>
            </a:extLst>
          </p:cNvPr>
          <p:cNvSpPr txBox="1"/>
          <p:nvPr/>
        </p:nvSpPr>
        <p:spPr>
          <a:xfrm>
            <a:off x="907837" y="963318"/>
            <a:ext cx="4691686" cy="375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CultivatorInforForm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853BA4-13A9-40CE-B0DF-A09F1F38B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20" y="3252390"/>
            <a:ext cx="7211010" cy="32304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69D11E6-7C55-4BF6-ABD7-2901F33BF1E8}"/>
              </a:ext>
            </a:extLst>
          </p:cNvPr>
          <p:cNvSpPr/>
          <p:nvPr/>
        </p:nvSpPr>
        <p:spPr>
          <a:xfrm>
            <a:off x="2960016" y="3016578"/>
            <a:ext cx="2234153" cy="188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218DC42-4CF4-4681-9518-0D175699A6A7}"/>
              </a:ext>
            </a:extLst>
          </p:cNvPr>
          <p:cNvCxnSpPr>
            <a:cxnSpLocks/>
            <a:stCxn id="10" idx="3"/>
            <a:endCxn id="9" idx="0"/>
          </p:cNvCxnSpPr>
          <p:nvPr/>
        </p:nvCxnSpPr>
        <p:spPr>
          <a:xfrm>
            <a:off x="5194169" y="3110846"/>
            <a:ext cx="2810756" cy="141544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A9BA087-3A7E-4ACA-8CC3-7A7537FFBEAB}"/>
              </a:ext>
            </a:extLst>
          </p:cNvPr>
          <p:cNvSpPr/>
          <p:nvPr/>
        </p:nvSpPr>
        <p:spPr>
          <a:xfrm>
            <a:off x="7569726" y="4375609"/>
            <a:ext cx="2810755" cy="141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17F841C-12AF-43FF-B9E3-D655BBD4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36" y="5191143"/>
            <a:ext cx="5612367" cy="1192800"/>
          </a:xfrm>
          <a:prstGeom prst="rect">
            <a:avLst/>
          </a:prstGeom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B42945EE-7CD9-4223-B39D-52353B1EA9A3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rot="5400000">
            <a:off x="6007567" y="2223605"/>
            <a:ext cx="673991" cy="5261084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196187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오류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A1281E9-2E5C-4E96-8637-899693C6C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0907" y="2058770"/>
            <a:ext cx="7353225" cy="23247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274CAD7-A45B-4E5A-A9AD-0515409C4E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360"/>
          <a:stretch/>
        </p:blipFill>
        <p:spPr>
          <a:xfrm>
            <a:off x="1007868" y="2058770"/>
            <a:ext cx="2753109" cy="205131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DF69D3-431C-4A14-AB2C-CB6181C02D08}"/>
              </a:ext>
            </a:extLst>
          </p:cNvPr>
          <p:cNvSpPr txBox="1"/>
          <p:nvPr/>
        </p:nvSpPr>
        <p:spPr>
          <a:xfrm>
            <a:off x="3760977" y="168943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CultivatorInforPresenter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823286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오류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A78641-B864-4B4E-A8EF-DD22A866DD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63" t="16952" r="6428" b="4272"/>
          <a:stretch/>
        </p:blipFill>
        <p:spPr>
          <a:xfrm>
            <a:off x="1711285" y="999039"/>
            <a:ext cx="2417098" cy="260068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9BBE6A-701F-418F-91DC-3203A8111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85" y="3683524"/>
            <a:ext cx="5058481" cy="26006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DDE2651-DAFA-4721-9AE9-AEFFAB90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415" y="3407261"/>
            <a:ext cx="3639058" cy="287695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BEBD507-3073-4B14-BD84-6270ACDD1C81}"/>
              </a:ext>
            </a:extLst>
          </p:cNvPr>
          <p:cNvSpPr txBox="1"/>
          <p:nvPr/>
        </p:nvSpPr>
        <p:spPr>
          <a:xfrm>
            <a:off x="4521500" y="331419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CultivatorInforForm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43160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28936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973079A-9C8D-4422-B41B-430D621C42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189593"/>
              </p:ext>
            </p:extLst>
          </p:nvPr>
        </p:nvGraphicFramePr>
        <p:xfrm>
          <a:off x="2158673" y="1385152"/>
          <a:ext cx="8135333" cy="42615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55891">
                  <a:extLst>
                    <a:ext uri="{9D8B030D-6E8A-4147-A177-3AD203B41FA5}">
                      <a16:colId xmlns:a16="http://schemas.microsoft.com/office/drawing/2014/main" val="1448880690"/>
                    </a:ext>
                  </a:extLst>
                </a:gridCol>
                <a:gridCol w="4431438">
                  <a:extLst>
                    <a:ext uri="{9D8B030D-6E8A-4147-A177-3AD203B41FA5}">
                      <a16:colId xmlns:a16="http://schemas.microsoft.com/office/drawing/2014/main" val="2002782083"/>
                    </a:ext>
                  </a:extLst>
                </a:gridCol>
                <a:gridCol w="1248004">
                  <a:extLst>
                    <a:ext uri="{9D8B030D-6E8A-4147-A177-3AD203B41FA5}">
                      <a16:colId xmlns:a16="http://schemas.microsoft.com/office/drawing/2014/main" val="1209635540"/>
                    </a:ext>
                  </a:extLst>
                </a:gridCol>
              </a:tblGrid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98253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작물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960608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작기 시작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973490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3064821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94656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센서 값 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서버로부터 데이터 불러오는 로직 코딩중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8871205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센서 경고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1976942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조명 설정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2291118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양액통 등록에서 등록한 양액통만 선택이 가능하도록 작성예정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93887545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24619443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0089231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260066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01923267"/>
                  </a:ext>
                </a:extLst>
              </a:tr>
              <a:tr h="304393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예약기능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산소예약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2902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7724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46073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04</a:t>
            </a:r>
            <a:r>
              <a:rPr lang="ko-KR" altLang="en-US" spc="300" dirty="0"/>
              <a:t>월 </a:t>
            </a:r>
            <a:r>
              <a:rPr lang="en-US" altLang="ko-KR" spc="300" dirty="0"/>
              <a:t>16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69606747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24863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비상 정지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83349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값 분석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69919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값 분석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868414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 값 분석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D88F161-83CA-4C14-98E5-D50CEF2DA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6677" y="1487576"/>
            <a:ext cx="8338645" cy="4906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2C7F0D-AE16-4DB6-AE22-3B0D8ED0EB6B}"/>
              </a:ext>
            </a:extLst>
          </p:cNvPr>
          <p:cNvSpPr/>
          <p:nvPr/>
        </p:nvSpPr>
        <p:spPr>
          <a:xfrm>
            <a:off x="2563322" y="2205132"/>
            <a:ext cx="801378" cy="4249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F8EBD9B-195A-434B-8E2C-51352143AD6F}"/>
              </a:ext>
            </a:extLst>
          </p:cNvPr>
          <p:cNvSpPr/>
          <p:nvPr/>
        </p:nvSpPr>
        <p:spPr>
          <a:xfrm>
            <a:off x="6721311" y="2205132"/>
            <a:ext cx="731430" cy="4017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0CA3AF3-2FFF-4F2F-81E0-6513B73E8C0D}"/>
              </a:ext>
            </a:extLst>
          </p:cNvPr>
          <p:cNvSpPr/>
          <p:nvPr/>
        </p:nvSpPr>
        <p:spPr>
          <a:xfrm>
            <a:off x="2563322" y="4435099"/>
            <a:ext cx="801378" cy="414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865147B-FCC3-4244-B084-DDC873983769}"/>
              </a:ext>
            </a:extLst>
          </p:cNvPr>
          <p:cNvSpPr/>
          <p:nvPr/>
        </p:nvSpPr>
        <p:spPr>
          <a:xfrm>
            <a:off x="6721311" y="4435099"/>
            <a:ext cx="731430" cy="414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965D6C-2E0E-4759-98E9-C8F3C613B8A5}"/>
              </a:ext>
            </a:extLst>
          </p:cNvPr>
          <p:cNvSpPr txBox="1"/>
          <p:nvPr/>
        </p:nvSpPr>
        <p:spPr>
          <a:xfrm>
            <a:off x="1856847" y="1091515"/>
            <a:ext cx="3015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HouseForm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842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 값 분석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B886EA-E4E5-49E8-B5F2-DE92E8B25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" t="14936" r="15538" b="1860"/>
          <a:stretch/>
        </p:blipFill>
        <p:spPr>
          <a:xfrm>
            <a:off x="5981244" y="1510032"/>
            <a:ext cx="5467687" cy="474404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26CAFD5-2DE3-45EB-83F0-B5963F9CF2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07" r="11004" b="27757"/>
          <a:stretch/>
        </p:blipFill>
        <p:spPr>
          <a:xfrm>
            <a:off x="939004" y="1510032"/>
            <a:ext cx="5042240" cy="32693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9C7F5A-4F8D-4BEB-ACF3-C35FC5715D24}"/>
              </a:ext>
            </a:extLst>
          </p:cNvPr>
          <p:cNvSpPr txBox="1"/>
          <p:nvPr/>
        </p:nvSpPr>
        <p:spPr>
          <a:xfrm>
            <a:off x="857507" y="1074457"/>
            <a:ext cx="3309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HousePresenter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B7726A5-B92C-47B8-AEBF-16475422840A}"/>
              </a:ext>
            </a:extLst>
          </p:cNvPr>
          <p:cNvSpPr/>
          <p:nvPr/>
        </p:nvSpPr>
        <p:spPr>
          <a:xfrm>
            <a:off x="1574393" y="1510032"/>
            <a:ext cx="1875817" cy="1204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307748-8EC8-4692-9EB8-E4877A3C40F4}"/>
              </a:ext>
            </a:extLst>
          </p:cNvPr>
          <p:cNvSpPr/>
          <p:nvPr/>
        </p:nvSpPr>
        <p:spPr>
          <a:xfrm>
            <a:off x="6300479" y="2737087"/>
            <a:ext cx="2108230" cy="156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C29E3F3-B31F-427B-AA44-A83E339ADB3F}"/>
              </a:ext>
            </a:extLst>
          </p:cNvPr>
          <p:cNvSpPr/>
          <p:nvPr/>
        </p:nvSpPr>
        <p:spPr>
          <a:xfrm>
            <a:off x="6320902" y="3587072"/>
            <a:ext cx="2108230" cy="156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157A56F-87A9-41E5-8DAA-AC3F7E752839}"/>
              </a:ext>
            </a:extLst>
          </p:cNvPr>
          <p:cNvSpPr/>
          <p:nvPr/>
        </p:nvSpPr>
        <p:spPr>
          <a:xfrm>
            <a:off x="6311474" y="4435484"/>
            <a:ext cx="2108230" cy="156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16F2E29-ABB3-4DE4-A0DC-E685E1B5D9FF}"/>
              </a:ext>
            </a:extLst>
          </p:cNvPr>
          <p:cNvSpPr/>
          <p:nvPr/>
        </p:nvSpPr>
        <p:spPr>
          <a:xfrm>
            <a:off x="6320901" y="5293326"/>
            <a:ext cx="2108230" cy="156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435303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9637C-D8E6-4E65-B33A-5F18F51D5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77" y="1776182"/>
            <a:ext cx="6992326" cy="33056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326347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 보정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391698-8E73-4842-A531-1FDFE7A64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7" t="26418" r="2064"/>
          <a:stretch/>
        </p:blipFill>
        <p:spPr>
          <a:xfrm>
            <a:off x="1034051" y="1480466"/>
            <a:ext cx="4798244" cy="2473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1C530D3-9AC0-4D8C-815D-97EE2473AC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4" t="50000" r="4784"/>
          <a:stretch/>
        </p:blipFill>
        <p:spPr>
          <a:xfrm>
            <a:off x="1034051" y="4272726"/>
            <a:ext cx="6174556" cy="1905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C54C19-967D-4127-AB9E-3FC8DEA3C6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34" t="34827" r="2508"/>
          <a:stretch/>
        </p:blipFill>
        <p:spPr>
          <a:xfrm>
            <a:off x="6049604" y="1480466"/>
            <a:ext cx="5250116" cy="24735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4334947-B9D2-499F-A43B-3C64252CE885}"/>
              </a:ext>
            </a:extLst>
          </p:cNvPr>
          <p:cNvSpPr txBox="1"/>
          <p:nvPr/>
        </p:nvSpPr>
        <p:spPr>
          <a:xfrm>
            <a:off x="966611" y="1094638"/>
            <a:ext cx="2590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CultivatorSensorForm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F5440A-3CEB-4CB6-BD66-B606FEBE25D4}"/>
              </a:ext>
            </a:extLst>
          </p:cNvPr>
          <p:cNvSpPr txBox="1"/>
          <p:nvPr/>
        </p:nvSpPr>
        <p:spPr>
          <a:xfrm>
            <a:off x="6030750" y="107578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HouseSensorForm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5F1B7E-6A30-47A4-BA50-7F0619FA7257}"/>
              </a:ext>
            </a:extLst>
          </p:cNvPr>
          <p:cNvSpPr txBox="1"/>
          <p:nvPr/>
        </p:nvSpPr>
        <p:spPr>
          <a:xfrm>
            <a:off x="966611" y="392871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NutrientSensorForm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571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 보정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9498B10-5B55-4B4F-B3B3-ED90B5328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24" y="1294326"/>
            <a:ext cx="2505425" cy="2581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8B2792-DE86-43B9-A797-61D0745B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312" y="1759305"/>
            <a:ext cx="2781688" cy="2105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1398635-8297-4A59-8483-E31B4E2E7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312" y="4279624"/>
            <a:ext cx="5522137" cy="21275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C58295E-7609-48F0-A0B3-60707D5833A7}"/>
              </a:ext>
            </a:extLst>
          </p:cNvPr>
          <p:cNvSpPr txBox="1"/>
          <p:nvPr/>
        </p:nvSpPr>
        <p:spPr>
          <a:xfrm>
            <a:off x="3264281" y="136634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CultivatorBox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51CB80-0EB7-4CD6-871C-A6C4625AA2EC}"/>
              </a:ext>
            </a:extLst>
          </p:cNvPr>
          <p:cNvSpPr txBox="1"/>
          <p:nvPr/>
        </p:nvSpPr>
        <p:spPr>
          <a:xfrm>
            <a:off x="3264281" y="3887405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HouseBoxListForm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FACAA6-26BA-43D3-8BFD-C52CD330FD44}"/>
              </a:ext>
            </a:extLst>
          </p:cNvPr>
          <p:cNvSpPr txBox="1"/>
          <p:nvPr/>
        </p:nvSpPr>
        <p:spPr>
          <a:xfrm>
            <a:off x="6226340" y="91344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NewHouseBox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332266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u="none" strike="noStrike" dirty="0">
                <a:solidFill>
                  <a:schemeClr val="tx1"/>
                </a:solidFill>
                <a:effectLst/>
              </a:rPr>
              <a:t>센서 값 보정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974559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97F750A-41E1-4564-8CCC-228A9E40B8FD}"/>
              </a:ext>
            </a:extLst>
          </p:cNvPr>
          <p:cNvGraphicFramePr>
            <a:graphicFrameLocks noGrp="1"/>
          </p:cNvGraphicFramePr>
          <p:nvPr/>
        </p:nvGraphicFramePr>
        <p:xfrm>
          <a:off x="971194" y="1211090"/>
          <a:ext cx="10249612" cy="479377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35170">
                  <a:extLst>
                    <a:ext uri="{9D8B030D-6E8A-4147-A177-3AD203B41FA5}">
                      <a16:colId xmlns:a16="http://schemas.microsoft.com/office/drawing/2014/main" val="954944059"/>
                    </a:ext>
                  </a:extLst>
                </a:gridCol>
                <a:gridCol w="6362135">
                  <a:extLst>
                    <a:ext uri="{9D8B030D-6E8A-4147-A177-3AD203B41FA5}">
                      <a16:colId xmlns:a16="http://schemas.microsoft.com/office/drawing/2014/main" val="4010365749"/>
                    </a:ext>
                  </a:extLst>
                </a:gridCol>
                <a:gridCol w="862269">
                  <a:extLst>
                    <a:ext uri="{9D8B030D-6E8A-4147-A177-3AD203B41FA5}">
                      <a16:colId xmlns:a16="http://schemas.microsoft.com/office/drawing/2014/main" val="1329335863"/>
                    </a:ext>
                  </a:extLst>
                </a:gridCol>
                <a:gridCol w="1090038">
                  <a:extLst>
                    <a:ext uri="{9D8B030D-6E8A-4147-A177-3AD203B41FA5}">
                      <a16:colId xmlns:a16="http://schemas.microsoft.com/office/drawing/2014/main" val="3811715668"/>
                    </a:ext>
                  </a:extLst>
                </a:gridCol>
              </a:tblGrid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완료 예정일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958630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인수인계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문서작성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100</a:t>
                      </a: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14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40007106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작물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15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91043040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작기 시작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작기 시작 로직으로 변경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50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15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41631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인수인계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전반적인 로직 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16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35708258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등록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15309222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작성완료 테스트 대기중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17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5550599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센서 값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센서값</a:t>
                      </a:r>
                      <a:r>
                        <a:rPr lang="ko-KR" altLang="en-US" sz="1000" u="none" strike="noStrike" dirty="0">
                          <a:effectLst/>
                        </a:rPr>
                        <a:t> 받아오는 로직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80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04</a:t>
                      </a:r>
                      <a:r>
                        <a:rPr lang="ko-KR" altLang="en-US" sz="1000" u="none" strike="noStrike" dirty="0">
                          <a:effectLst/>
                        </a:rPr>
                        <a:t>월 </a:t>
                      </a:r>
                      <a:r>
                        <a:rPr lang="en-US" altLang="ko-KR" sz="1000" u="none" strike="noStrike" dirty="0">
                          <a:effectLst/>
                        </a:rPr>
                        <a:t>13</a:t>
                      </a:r>
                      <a:r>
                        <a:rPr lang="ko-KR" altLang="en-US" sz="1000" u="none" strike="noStrike" dirty="0">
                          <a:effectLst/>
                        </a:rPr>
                        <a:t>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92599820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센서 값 보정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서버로부터 데이터 불러오는 로직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코딩중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1041368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센서 경고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8536008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조명 설정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미진행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4506176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등록에서 등록한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양액통만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선택이 가능하도록 작성예정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57208489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물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</a:t>
                      </a:r>
                      <a:r>
                        <a:rPr lang="ko-KR" altLang="en-US" sz="1000" u="none" strike="noStrike" dirty="0">
                          <a:effectLst/>
                        </a:rPr>
                        <a:t> 수동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회 공급 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 완료되면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7606197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산소 수동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회 공급 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 완료되면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21289479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물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</a:t>
                      </a:r>
                      <a:r>
                        <a:rPr lang="ko-KR" altLang="en-US" sz="1000" u="none" strike="noStrike" dirty="0">
                          <a:effectLst/>
                        </a:rPr>
                        <a:t> 공급 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 완료되면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82434169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산소 공급 조건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재배기 선택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 완료되면 테스트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70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3539165"/>
                  </a:ext>
                </a:extLst>
              </a:tr>
              <a:tr h="281987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예약기능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1</a:t>
                      </a:r>
                      <a:r>
                        <a:rPr lang="ko-KR" altLang="en-US" sz="1000" u="none" strike="noStrike" dirty="0">
                          <a:effectLst/>
                        </a:rPr>
                        <a:t>차 인터페이스 산소예약 분석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 dirty="0">
                          <a:effectLst/>
                        </a:rPr>
                        <a:t> 50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0332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802022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271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코드 설명 주석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6D6179-2964-4C2C-A13A-6668E4B1B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0382" y="3723162"/>
            <a:ext cx="4809708" cy="25751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AE548D4-B067-4CA4-A015-3C27F8EB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83" y="2679216"/>
            <a:ext cx="4240108" cy="36190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FC81EFE-86BE-49FC-A7E4-F35D99214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5453" y="2087478"/>
            <a:ext cx="2562672" cy="1568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4728859-1813-44A1-8B78-BDDA76CA0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5453" y="1160505"/>
            <a:ext cx="2380710" cy="8783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F32998E-4B8A-4759-897F-280E27A26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382" y="2679214"/>
            <a:ext cx="2913708" cy="9766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444B20F-7B88-4D4E-B6F0-1329BE6C14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15"/>
          <a:stretch/>
        </p:blipFill>
        <p:spPr>
          <a:xfrm>
            <a:off x="1237670" y="1795567"/>
            <a:ext cx="2823881" cy="81637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88BB6B5-BE32-42CA-909A-DAFCEC3ED3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3917" y="1402149"/>
            <a:ext cx="4050173" cy="120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3483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김민수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, 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04</a:t>
            </a:r>
            <a:r>
              <a:rPr lang="ko-KR" altLang="en-US" spc="300" dirty="0"/>
              <a:t>월 </a:t>
            </a:r>
            <a:r>
              <a:rPr lang="en-US" altLang="ko-KR" spc="300" dirty="0"/>
              <a:t>09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0658015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69865737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 테스트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7204869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 테스트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53613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작물 선택 오류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69B6BD-1EE1-4A3F-8A3C-4B68BBF5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069" y="1005693"/>
            <a:ext cx="8513862" cy="4084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C9B090-B600-4063-93EF-104E9754B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3701" y="4728542"/>
            <a:ext cx="3407175" cy="1678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4D68BA-2A64-4A6D-BBE3-A1DFBFB88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070" y="5184342"/>
            <a:ext cx="7075420" cy="122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3630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작물 선택 버튼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6DA7CEEA-3F13-41F4-A1EF-BE3EAEC24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2" y="1402521"/>
            <a:ext cx="7965566" cy="30940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F8893FF-71C0-4824-843D-EEC57C74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4086" y="2863515"/>
            <a:ext cx="2913318" cy="13936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47EB51-7A01-4318-84B2-CE38131EE4AF}"/>
              </a:ext>
            </a:extLst>
          </p:cNvPr>
          <p:cNvSpPr/>
          <p:nvPr/>
        </p:nvSpPr>
        <p:spPr>
          <a:xfrm>
            <a:off x="1480008" y="3344157"/>
            <a:ext cx="1366887" cy="266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0BAFC56-42D9-4B74-8C3E-6660D04FBF8D}"/>
              </a:ext>
            </a:extLst>
          </p:cNvPr>
          <p:cNvSpPr/>
          <p:nvPr/>
        </p:nvSpPr>
        <p:spPr>
          <a:xfrm>
            <a:off x="1970930" y="4124011"/>
            <a:ext cx="1516987" cy="2663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2A0207-56F9-46B6-B664-BD2CDACA41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32"/>
          <a:stretch/>
        </p:blipFill>
        <p:spPr>
          <a:xfrm>
            <a:off x="638112" y="4618988"/>
            <a:ext cx="7961476" cy="120663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3A01349-42D2-487D-9859-FAFA1DD88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4086" y="4390318"/>
            <a:ext cx="2913318" cy="1435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6728148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1BDDDCFC-738A-4BBF-8A4C-5F3BBFB4154E}"/>
              </a:ext>
            </a:extLst>
          </p:cNvPr>
          <p:cNvGraphicFramePr>
            <a:graphicFrameLocks noGrp="1"/>
          </p:cNvGraphicFramePr>
          <p:nvPr/>
        </p:nvGraphicFramePr>
        <p:xfrm>
          <a:off x="855285" y="1201298"/>
          <a:ext cx="10249488" cy="50203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77665">
                  <a:extLst>
                    <a:ext uri="{9D8B030D-6E8A-4147-A177-3AD203B41FA5}">
                      <a16:colId xmlns:a16="http://schemas.microsoft.com/office/drawing/2014/main" val="860635749"/>
                    </a:ext>
                  </a:extLst>
                </a:gridCol>
                <a:gridCol w="5074289">
                  <a:extLst>
                    <a:ext uri="{9D8B030D-6E8A-4147-A177-3AD203B41FA5}">
                      <a16:colId xmlns:a16="http://schemas.microsoft.com/office/drawing/2014/main" val="3304791187"/>
                    </a:ext>
                  </a:extLst>
                </a:gridCol>
                <a:gridCol w="764026">
                  <a:extLst>
                    <a:ext uri="{9D8B030D-6E8A-4147-A177-3AD203B41FA5}">
                      <a16:colId xmlns:a16="http://schemas.microsoft.com/office/drawing/2014/main" val="2736137961"/>
                    </a:ext>
                  </a:extLst>
                </a:gridCol>
                <a:gridCol w="1167663">
                  <a:extLst>
                    <a:ext uri="{9D8B030D-6E8A-4147-A177-3AD203B41FA5}">
                      <a16:colId xmlns:a16="http://schemas.microsoft.com/office/drawing/2014/main" val="3158265483"/>
                    </a:ext>
                  </a:extLst>
                </a:gridCol>
                <a:gridCol w="965845">
                  <a:extLst>
                    <a:ext uri="{9D8B030D-6E8A-4147-A177-3AD203B41FA5}">
                      <a16:colId xmlns:a16="http://schemas.microsoft.com/office/drawing/2014/main" val="1217538902"/>
                    </a:ext>
                  </a:extLst>
                </a:gridCol>
              </a:tblGrid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진행일수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완료 예정일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015883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작물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작성완료 테스트 대기중 </a:t>
                      </a:r>
                      <a:r>
                        <a:rPr lang="en-US" altLang="ko-KR" sz="1000" u="none" strike="noStrike">
                          <a:effectLst/>
                        </a:rPr>
                        <a:t>-&gt; </a:t>
                      </a:r>
                      <a:r>
                        <a:rPr lang="ko-KR" altLang="en-US" sz="1000" u="none" strike="noStrike">
                          <a:effectLst/>
                        </a:rPr>
                        <a:t>오류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3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9032330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작기 시작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작성완료 테스트 대기중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05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83112454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양액통 등록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작성완료 테스트 대기중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06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7955386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재배기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작성완료 테스트 대기중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90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08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29198143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양액통 선택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 err="1">
                          <a:effectLst/>
                        </a:rPr>
                        <a:t>양액통</a:t>
                      </a:r>
                      <a:r>
                        <a:rPr lang="ko-KR" altLang="en-US" sz="1000" u="none" strike="noStrike" dirty="0">
                          <a:effectLst/>
                        </a:rPr>
                        <a:t> 등록에서 등록한 </a:t>
                      </a:r>
                      <a:r>
                        <a:rPr lang="ko-KR" altLang="en-US" sz="1000" u="none" strike="noStrike" dirty="0" err="1">
                          <a:effectLst/>
                        </a:rPr>
                        <a:t>양액통만</a:t>
                      </a:r>
                      <a:r>
                        <a:rPr lang="ko-KR" altLang="en-US" sz="1000" u="none" strike="noStrike" dirty="0">
                          <a:effectLst/>
                        </a:rPr>
                        <a:t> 선택이 가능하도록 작성예정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09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8216429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인수인계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문서작성 </a:t>
                      </a:r>
                      <a:r>
                        <a:rPr lang="en-US" altLang="ko-KR" sz="1000" u="none" strike="noStrike">
                          <a:effectLst/>
                        </a:rPr>
                        <a:t>+ </a:t>
                      </a:r>
                      <a:r>
                        <a:rPr lang="ko-KR" altLang="en-US" sz="1000" u="none" strike="noStrike">
                          <a:effectLst/>
                        </a:rPr>
                        <a:t>전반적인 로직 업무 이해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30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16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27504769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2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62935189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산소 수동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379699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62018325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재배기 선택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양액통 선택 완료되면 테스트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70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18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6194013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센서 값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센서값 받아오는 로직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19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64613628"/>
                  </a:ext>
                </a:extLst>
              </a:tr>
              <a:tr h="275220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예약기능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차 인터페이스 산소예약 분석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50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04</a:t>
                      </a:r>
                      <a:r>
                        <a:rPr lang="ko-KR" altLang="en-US" sz="1000" u="none" strike="noStrike">
                          <a:effectLst/>
                        </a:rPr>
                        <a:t>월 </a:t>
                      </a:r>
                      <a:r>
                        <a:rPr lang="en-US" altLang="ko-KR" sz="1000" u="none" strike="noStrike">
                          <a:effectLst/>
                        </a:rPr>
                        <a:t>20</a:t>
                      </a:r>
                      <a:r>
                        <a:rPr lang="ko-KR" altLang="en-US" sz="1000" u="none" strike="noStrike">
                          <a:effectLst/>
                        </a:rPr>
                        <a:t>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53455367"/>
                  </a:ext>
                </a:extLst>
              </a:tr>
              <a:tr h="36063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산소 공급 자동화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7561915"/>
                  </a:ext>
                </a:extLst>
              </a:tr>
              <a:tr h="36063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센서값 보정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8140928"/>
                  </a:ext>
                </a:extLst>
              </a:tr>
              <a:tr h="36063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센서 경고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414672112"/>
                  </a:ext>
                </a:extLst>
              </a:tr>
              <a:tr h="360634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조명 설정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미진행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u="none" strike="noStrike">
                          <a:effectLst/>
                        </a:rPr>
                        <a:t>0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800" u="none" strike="noStrike">
                          <a:effectLst/>
                        </a:rPr>
                        <a:t>　</a:t>
                      </a:r>
                      <a:endParaRPr lang="ko-KR" altLang="en-US" sz="18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미정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93335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41029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인수인계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오류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4668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24394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4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ko-KR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AgUni</a:t>
            </a:r>
            <a:r>
              <a:rPr lang="en-US" altLang="ko-KR" sz="26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 Project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김민수</a:t>
            </a:r>
            <a:r>
              <a:rPr lang="en-US" altLang="ko-KR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, </a:t>
            </a:r>
            <a:r>
              <a:rPr lang="ko-KR" altLang="en-US" sz="1800" spc="30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228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비상 정지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89D467-1378-4504-9F3F-E9D027256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860" y="1468965"/>
            <a:ext cx="6101658" cy="4644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354F4E-0214-48DD-B7DD-2A6EFD42B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38" y="3497408"/>
            <a:ext cx="4591477" cy="12683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FB1D9-6EA7-401F-860C-3D42FA6F0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638" y="4921811"/>
            <a:ext cx="4591477" cy="119179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2E6E215-2BE5-4218-B7EB-BD564EBEED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59"/>
          <a:stretch/>
        </p:blipFill>
        <p:spPr>
          <a:xfrm>
            <a:off x="1721465" y="1271002"/>
            <a:ext cx="3393650" cy="2070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7B95439-86FC-41D4-957F-DD0FD4AC24F6}"/>
              </a:ext>
            </a:extLst>
          </p:cNvPr>
          <p:cNvSpPr/>
          <p:nvPr/>
        </p:nvSpPr>
        <p:spPr>
          <a:xfrm>
            <a:off x="2746791" y="4287580"/>
            <a:ext cx="1602557" cy="1979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E9BE3AF-6362-48D2-80FA-13A7A8C95EAD}"/>
              </a:ext>
            </a:extLst>
          </p:cNvPr>
          <p:cNvSpPr/>
          <p:nvPr/>
        </p:nvSpPr>
        <p:spPr>
          <a:xfrm>
            <a:off x="2899192" y="1943009"/>
            <a:ext cx="827988" cy="3932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2BD1C9-C479-4563-82E9-8985D20462B5}"/>
              </a:ext>
            </a:extLst>
          </p:cNvPr>
          <p:cNvSpPr/>
          <p:nvPr/>
        </p:nvSpPr>
        <p:spPr>
          <a:xfrm>
            <a:off x="2746791" y="5517709"/>
            <a:ext cx="2281287" cy="174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02BFF002-2F6B-4EEA-9306-9F92BD6EE89C}"/>
              </a:ext>
            </a:extLst>
          </p:cNvPr>
          <p:cNvCxnSpPr>
            <a:stCxn id="12" idx="2"/>
            <a:endCxn id="9" idx="0"/>
          </p:cNvCxnSpPr>
          <p:nvPr/>
        </p:nvCxnSpPr>
        <p:spPr>
          <a:xfrm rot="5400000">
            <a:off x="2485693" y="2669915"/>
            <a:ext cx="1161178" cy="493809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78B832CF-D2E0-4087-A5F6-D2887273C1BB}"/>
              </a:ext>
            </a:extLst>
          </p:cNvPr>
          <p:cNvCxnSpPr>
            <a:stCxn id="10" idx="2"/>
            <a:endCxn id="5" idx="0"/>
          </p:cNvCxnSpPr>
          <p:nvPr/>
        </p:nvCxnSpPr>
        <p:spPr>
          <a:xfrm rot="5400000">
            <a:off x="2965590" y="4339330"/>
            <a:ext cx="436269" cy="728693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BA6F31E-480C-4415-92E4-13E52DB602D5}"/>
              </a:ext>
            </a:extLst>
          </p:cNvPr>
          <p:cNvCxnSpPr>
            <a:stCxn id="13" idx="2"/>
            <a:endCxn id="6" idx="2"/>
          </p:cNvCxnSpPr>
          <p:nvPr/>
        </p:nvCxnSpPr>
        <p:spPr>
          <a:xfrm rot="16200000" flipH="1">
            <a:off x="5878345" y="3701263"/>
            <a:ext cx="421435" cy="4403254"/>
          </a:xfrm>
          <a:prstGeom prst="bentConnector3">
            <a:avLst>
              <a:gd name="adj1" fmla="val 15424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68028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88109190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</a:p>
        </p:txBody>
      </p:sp>
    </p:spTree>
    <p:extLst>
      <p:ext uri="{BB962C8B-B14F-4D97-AF65-F5344CB8AC3E}">
        <p14:creationId xmlns:p14="http://schemas.microsoft.com/office/powerpoint/2010/main" val="190010790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443869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4000" b="1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4000" b="1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0B7E57-D65F-4BEF-ABAF-CA1EF190F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3" t="45549" r="65786" b="42089"/>
          <a:stretch/>
        </p:blipFill>
        <p:spPr>
          <a:xfrm>
            <a:off x="6375713" y="4630150"/>
            <a:ext cx="5560852" cy="142820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EAEF1D7-4F2C-4DC8-957A-21A92FB42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6" y="1860874"/>
            <a:ext cx="5225919" cy="18298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1CB7B9-26FD-4454-B8B7-C8B2F3FE3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6" y="4209546"/>
            <a:ext cx="5913120" cy="18778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599A900-8F29-4095-9A0E-7FC93C9FC2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47" t="23269" r="46358" b="44301"/>
          <a:stretch/>
        </p:blipFill>
        <p:spPr>
          <a:xfrm>
            <a:off x="8337190" y="1191504"/>
            <a:ext cx="2291545" cy="2141707"/>
          </a:xfrm>
          <a:prstGeom prst="rect">
            <a:avLst/>
          </a:prstGeom>
          <a:ln w="28575">
            <a:solidFill>
              <a:srgbClr val="3B3838"/>
            </a:solidFill>
          </a:ln>
        </p:spPr>
      </p:pic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C0813D0C-F3F0-4FAD-A04D-D78C58C92B3A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8541875" y="3366174"/>
            <a:ext cx="1878241" cy="64971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F45DB232-3FF7-4A8D-8C84-767EE32F430C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 flipV="1">
            <a:off x="6297337" y="2648453"/>
            <a:ext cx="2533157" cy="188295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A48198-95A7-4F52-B657-58E62333FED5}"/>
              </a:ext>
            </a:extLst>
          </p:cNvPr>
          <p:cNvSpPr/>
          <p:nvPr/>
        </p:nvSpPr>
        <p:spPr>
          <a:xfrm>
            <a:off x="3483430" y="4432663"/>
            <a:ext cx="2813906" cy="1974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13F0018-C4D6-4545-A1C4-13262EF7E10F}"/>
              </a:ext>
            </a:extLst>
          </p:cNvPr>
          <p:cNvSpPr/>
          <p:nvPr/>
        </p:nvSpPr>
        <p:spPr>
          <a:xfrm>
            <a:off x="526870" y="2959194"/>
            <a:ext cx="2852056" cy="7315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09CE2F7D-4174-4B4B-9913-31E366AB4EC5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rot="16200000" flipV="1">
            <a:off x="3050682" y="2592961"/>
            <a:ext cx="741919" cy="2937485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85D82DC-3B48-4844-B2B3-DECB0C23B881}"/>
              </a:ext>
            </a:extLst>
          </p:cNvPr>
          <p:cNvSpPr/>
          <p:nvPr/>
        </p:nvSpPr>
        <p:spPr>
          <a:xfrm>
            <a:off x="603473" y="2510622"/>
            <a:ext cx="5006662" cy="2772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B68E5AE1-71F0-41DA-B84C-4138DDCF2C0F}"/>
              </a:ext>
            </a:extLst>
          </p:cNvPr>
          <p:cNvCxnSpPr>
            <a:cxnSpLocks/>
            <a:stCxn id="27" idx="3"/>
            <a:endCxn id="32" idx="3"/>
          </p:cNvCxnSpPr>
          <p:nvPr/>
        </p:nvCxnSpPr>
        <p:spPr>
          <a:xfrm flipV="1">
            <a:off x="3378926" y="2649228"/>
            <a:ext cx="2231209" cy="675741"/>
          </a:xfrm>
          <a:prstGeom prst="bentConnector3">
            <a:avLst>
              <a:gd name="adj1" fmla="val 11024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27749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FB1AE3-ED09-464A-9DE5-FCB25FA01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1" t="27484" r="62714" b="52472"/>
          <a:stretch/>
        </p:blipFill>
        <p:spPr>
          <a:xfrm>
            <a:off x="729862" y="2856408"/>
            <a:ext cx="5366138" cy="19942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E93DA7-4AB2-4650-924A-1B0F5564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454" y="1443377"/>
            <a:ext cx="4667901" cy="48203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2FDCA5C-E9F3-4C80-A77D-49AE91F481A3}"/>
              </a:ext>
            </a:extLst>
          </p:cNvPr>
          <p:cNvSpPr/>
          <p:nvPr/>
        </p:nvSpPr>
        <p:spPr>
          <a:xfrm>
            <a:off x="6409454" y="4850671"/>
            <a:ext cx="4667901" cy="14130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2FE0F09-0398-4902-8CAA-FFBC403E090A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4549785" y="3713816"/>
            <a:ext cx="722815" cy="299652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957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3DB9125-0628-4ACD-826A-5FA6E59AE190}"/>
              </a:ext>
            </a:extLst>
          </p:cNvPr>
          <p:cNvGraphicFramePr>
            <a:graphicFrameLocks noGrp="1"/>
          </p:cNvGraphicFramePr>
          <p:nvPr/>
        </p:nvGraphicFramePr>
        <p:xfrm>
          <a:off x="2002972" y="1367247"/>
          <a:ext cx="8342812" cy="4888375"/>
        </p:xfrm>
        <a:graphic>
          <a:graphicData uri="http://schemas.openxmlformats.org/drawingml/2006/table">
            <a:tbl>
              <a:tblPr/>
              <a:tblGrid>
                <a:gridCol w="1855520">
                  <a:extLst>
                    <a:ext uri="{9D8B030D-6E8A-4147-A177-3AD203B41FA5}">
                      <a16:colId xmlns:a16="http://schemas.microsoft.com/office/drawing/2014/main" val="4132133020"/>
                    </a:ext>
                  </a:extLst>
                </a:gridCol>
                <a:gridCol w="4125719">
                  <a:extLst>
                    <a:ext uri="{9D8B030D-6E8A-4147-A177-3AD203B41FA5}">
                      <a16:colId xmlns:a16="http://schemas.microsoft.com/office/drawing/2014/main" val="2699174674"/>
                    </a:ext>
                  </a:extLst>
                </a:gridCol>
                <a:gridCol w="632563">
                  <a:extLst>
                    <a:ext uri="{9D8B030D-6E8A-4147-A177-3AD203B41FA5}">
                      <a16:colId xmlns:a16="http://schemas.microsoft.com/office/drawing/2014/main" val="3920546766"/>
                    </a:ext>
                  </a:extLst>
                </a:gridCol>
                <a:gridCol w="948847">
                  <a:extLst>
                    <a:ext uri="{9D8B030D-6E8A-4147-A177-3AD203B41FA5}">
                      <a16:colId xmlns:a16="http://schemas.microsoft.com/office/drawing/2014/main" val="2266728431"/>
                    </a:ext>
                  </a:extLst>
                </a:gridCol>
                <a:gridCol w="780163">
                  <a:extLst>
                    <a:ext uri="{9D8B030D-6E8A-4147-A177-3AD203B41FA5}">
                      <a16:colId xmlns:a16="http://schemas.microsoft.com/office/drawing/2014/main" val="2094397651"/>
                    </a:ext>
                  </a:extLst>
                </a:gridCol>
              </a:tblGrid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업무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현재 진행사항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진행일수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예정일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635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작물 선택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작성완료 테스트 대기중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575236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작기 시작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작성완료 테스트 대기중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05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2234204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 테스트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소스코드 작성 완료되어 테스트 대기중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8236422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선택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값을 불러오는 방법 찾는중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094480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등록에서 등록한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양액통만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선택이 가능하도록 작성예정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09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812663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인수인계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문서작성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전반적인 로직 업무 이해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662666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 수동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공급 조건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선택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 선택 완료되면 테스트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4030039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 수동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 공급 조건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선택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 선택 완료되면 테스트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3739655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 공급 조건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선택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 선택 완료되면 테스트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531064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 공급 조건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재배기 선택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양액통 선택 완료되면 테스트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7729981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값 분석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센서값 받아오는 로직 분석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43254"/>
                  </a:ext>
                </a:extLst>
              </a:tr>
              <a:tr h="296007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예약기능 분석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인터페이스 산소예약 분석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04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9268646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산소 공급 자동화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미진행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429003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센서값 보정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미진행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7055679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센서 경고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미진행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3536320"/>
                  </a:ext>
                </a:extLst>
              </a:tr>
              <a:tr h="244115"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조명 설정</a:t>
                      </a: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미진행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latinLnBrk="1">
                        <a:lnSpc>
                          <a:spcPct val="10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미정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57444" marR="57444" marT="28722" marB="28722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192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9065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 테스트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</a:p>
        </p:txBody>
      </p:sp>
    </p:spTree>
    <p:extLst>
      <p:ext uri="{BB962C8B-B14F-4D97-AF65-F5344CB8AC3E}">
        <p14:creationId xmlns:p14="http://schemas.microsoft.com/office/powerpoint/2010/main" val="19663435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44741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03</a:t>
            </a:r>
            <a:r>
              <a:rPr lang="ko-KR" altLang="en-US" spc="300" dirty="0"/>
              <a:t>월 </a:t>
            </a:r>
            <a:r>
              <a:rPr lang="en-US" altLang="ko-KR" spc="300" dirty="0"/>
              <a:t>26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530681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94670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수정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54F1914-5599-45C2-A355-54EB659D1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21" y="1980302"/>
            <a:ext cx="4852440" cy="88040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3195C0-BF67-4393-B5CC-277B52EB3B18}"/>
              </a:ext>
            </a:extLst>
          </p:cNvPr>
          <p:cNvSpPr txBox="1"/>
          <p:nvPr/>
        </p:nvSpPr>
        <p:spPr>
          <a:xfrm>
            <a:off x="6424054" y="2665318"/>
            <a:ext cx="4819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A,B,C,D </a:t>
            </a:r>
            <a:r>
              <a:rPr lang="ko-KR" altLang="en-US" dirty="0" err="1"/>
              <a:t>양액통</a:t>
            </a:r>
            <a:r>
              <a:rPr lang="ko-KR" altLang="en-US" dirty="0"/>
              <a:t> 등록해제</a:t>
            </a:r>
            <a:endParaRPr lang="en-US" altLang="ko-KR" dirty="0"/>
          </a:p>
          <a:p>
            <a:r>
              <a:rPr lang="ko-KR" altLang="en-US" dirty="0"/>
              <a:t>등록 시와 똑같은 형식으로 전송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472DE60-529A-418D-824A-FCD6911B7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21" y="2988484"/>
            <a:ext cx="4138667" cy="234082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CBEABDF-FCDB-481C-9094-E8DD4BD60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054" y="3313479"/>
            <a:ext cx="4467825" cy="2015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B728378-7262-49F1-9A82-9CDA348E73EB}"/>
              </a:ext>
            </a:extLst>
          </p:cNvPr>
          <p:cNvSpPr txBox="1"/>
          <p:nvPr/>
        </p:nvSpPr>
        <p:spPr>
          <a:xfrm>
            <a:off x="1226606" y="1566634"/>
            <a:ext cx="413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FarmId</a:t>
            </a:r>
            <a:r>
              <a:rPr lang="en-US" altLang="ko-KR" dirty="0"/>
              <a:t> null -&gt; </a:t>
            </a:r>
            <a:r>
              <a:rPr lang="ko-KR" altLang="en-US" dirty="0"/>
              <a:t>배열로 </a:t>
            </a:r>
            <a:r>
              <a:rPr lang="en-US" altLang="ko-KR" dirty="0"/>
              <a:t>0 </a:t>
            </a:r>
            <a:r>
              <a:rPr lang="ko-KR" altLang="en-US" dirty="0"/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7745886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70582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즉시 공급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657711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양액통관리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AF4D70C-AD83-471A-8F7E-29D14EAAC0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16379" r="61964" b="47826"/>
          <a:stretch/>
        </p:blipFill>
        <p:spPr>
          <a:xfrm>
            <a:off x="7653634" y="2320507"/>
            <a:ext cx="3863162" cy="244732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0E6ADEF-3072-4DCA-B348-27AEFD871B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64" t="26796" r="53624" b="28478"/>
          <a:stretch/>
        </p:blipFill>
        <p:spPr>
          <a:xfrm>
            <a:off x="795923" y="1714288"/>
            <a:ext cx="6295342" cy="417508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30F6C3C-DB45-432D-8CC3-F6893087CAB0}"/>
              </a:ext>
            </a:extLst>
          </p:cNvPr>
          <p:cNvSpPr/>
          <p:nvPr/>
        </p:nvSpPr>
        <p:spPr>
          <a:xfrm>
            <a:off x="1763486" y="5254888"/>
            <a:ext cx="3069771" cy="39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EC8D44A-21D4-4F08-BA4B-35149DA7CD23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4833257" y="2556588"/>
            <a:ext cx="6186196" cy="2898032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6198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양액통관리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3690143-9AEA-463E-95E5-81D52FA62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65" t="25954" r="54924" b="39134"/>
          <a:stretch/>
        </p:blipFill>
        <p:spPr>
          <a:xfrm>
            <a:off x="783772" y="3359021"/>
            <a:ext cx="4488025" cy="232332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6DD3394-BEAF-4612-8872-67D150134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7" t="43480" r="35791" b="44253"/>
          <a:stretch/>
        </p:blipFill>
        <p:spPr>
          <a:xfrm>
            <a:off x="783772" y="1566634"/>
            <a:ext cx="10221380" cy="12036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44016EE-2B97-47C6-AE84-DA9FFCB9550C}"/>
              </a:ext>
            </a:extLst>
          </p:cNvPr>
          <p:cNvSpPr/>
          <p:nvPr/>
        </p:nvSpPr>
        <p:spPr>
          <a:xfrm>
            <a:off x="783772" y="3359021"/>
            <a:ext cx="4488025" cy="6344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AD12E813-2A45-4315-9252-795341C94F74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>
          <a:xfrm flipV="1">
            <a:off x="5271797" y="2220687"/>
            <a:ext cx="2425029" cy="1455575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F33FB9-9AA0-45DB-8E9C-8564371FCA0F}"/>
              </a:ext>
            </a:extLst>
          </p:cNvPr>
          <p:cNvSpPr/>
          <p:nvPr/>
        </p:nvSpPr>
        <p:spPr>
          <a:xfrm>
            <a:off x="4388499" y="2037833"/>
            <a:ext cx="6616653" cy="1828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3153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양액통관리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0DB22A-110C-46C5-BBAD-74004D196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0" t="19924" r="61736" b="27217"/>
          <a:stretch/>
        </p:blipFill>
        <p:spPr>
          <a:xfrm>
            <a:off x="783771" y="1566634"/>
            <a:ext cx="4791874" cy="469230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D3B8ED-9ABC-4694-A75D-ACC6830F8C35}"/>
              </a:ext>
            </a:extLst>
          </p:cNvPr>
          <p:cNvSpPr txBox="1"/>
          <p:nvPr/>
        </p:nvSpPr>
        <p:spPr>
          <a:xfrm>
            <a:off x="5575645" y="5889603"/>
            <a:ext cx="623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API </a:t>
            </a:r>
            <a:r>
              <a:rPr lang="ko-KR" altLang="en-US" dirty="0"/>
              <a:t>명세에 따라 서버에 전송하는 값 이름 변경하면 완성됨</a:t>
            </a:r>
          </a:p>
        </p:txBody>
      </p:sp>
    </p:spTree>
    <p:extLst>
      <p:ext uri="{BB962C8B-B14F-4D97-AF65-F5344CB8AC3E}">
        <p14:creationId xmlns:p14="http://schemas.microsoft.com/office/powerpoint/2010/main" val="4085528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오류 수정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42C2587-9035-482A-A3A7-71B3A2E7F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44" t="28318" r="29716" b="13386"/>
          <a:stretch/>
        </p:blipFill>
        <p:spPr>
          <a:xfrm>
            <a:off x="1500433" y="1243920"/>
            <a:ext cx="9191135" cy="4370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4F3B7E-1ADE-4BF0-9303-74F9781F2E43}"/>
              </a:ext>
            </a:extLst>
          </p:cNvPr>
          <p:cNvSpPr txBox="1"/>
          <p:nvPr/>
        </p:nvSpPr>
        <p:spPr>
          <a:xfrm>
            <a:off x="1500433" y="5666947"/>
            <a:ext cx="8953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차 인터페이스에서 사용하지않는 </a:t>
            </a:r>
            <a:r>
              <a:rPr lang="en-US" altLang="ko-KR" dirty="0"/>
              <a:t>1</a:t>
            </a:r>
            <a:r>
              <a:rPr lang="ko-KR" altLang="en-US" dirty="0"/>
              <a:t>차 인터페이스의 소스코드들이 프로그램 실행 시 오류 발생하여 일부 주석 처리하여 실행함</a:t>
            </a:r>
          </a:p>
        </p:txBody>
      </p:sp>
    </p:spTree>
    <p:extLst>
      <p:ext uri="{BB962C8B-B14F-4D97-AF65-F5344CB8AC3E}">
        <p14:creationId xmlns:p14="http://schemas.microsoft.com/office/powerpoint/2010/main" val="104101255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D552F9-33CB-42C1-95EB-77606673AACF}"/>
              </a:ext>
            </a:extLst>
          </p:cNvPr>
          <p:cNvGraphicFramePr>
            <a:graphicFrameLocks noGrp="1"/>
          </p:cNvGraphicFramePr>
          <p:nvPr/>
        </p:nvGraphicFramePr>
        <p:xfrm>
          <a:off x="944255" y="1658131"/>
          <a:ext cx="10367912" cy="459183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13872">
                  <a:extLst>
                    <a:ext uri="{9D8B030D-6E8A-4147-A177-3AD203B41FA5}">
                      <a16:colId xmlns:a16="http://schemas.microsoft.com/office/drawing/2014/main" val="2459442279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492949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65492021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711506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26049338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53449840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8297625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4914082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688973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98749116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6017403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184549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98398311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39747736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59808847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66803249"/>
                    </a:ext>
                  </a:extLst>
                </a:gridCol>
              </a:tblGrid>
              <a:tr h="519769"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08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12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19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22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26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6199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 파일작성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9933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구조 파악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OP CODE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수정  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5031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수동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483304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공급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10153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시작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선택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조명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공급 자동화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센서값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보정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경고등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66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1B17EA-4C4D-428F-A6F7-04C834F52C61}"/>
              </a:ext>
            </a:extLst>
          </p:cNvPr>
          <p:cNvSpPr txBox="1"/>
          <p:nvPr/>
        </p:nvSpPr>
        <p:spPr>
          <a:xfrm>
            <a:off x="7671919" y="1201297"/>
            <a:ext cx="423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마윤경</a:t>
            </a:r>
            <a:r>
              <a:rPr lang="ko-KR" altLang="en-US" dirty="0"/>
              <a:t> </a:t>
            </a:r>
            <a:r>
              <a:rPr lang="en-US" altLang="ko-KR" dirty="0"/>
              <a:t>: 		</a:t>
            </a: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486D8-9B5D-4E25-91C8-4118D6D700F7}"/>
              </a:ext>
            </a:extLst>
          </p:cNvPr>
          <p:cNvSpPr/>
          <p:nvPr/>
        </p:nvSpPr>
        <p:spPr>
          <a:xfrm>
            <a:off x="8677754" y="1298762"/>
            <a:ext cx="655800" cy="195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17149-6B26-4937-8800-814322D99B90}"/>
              </a:ext>
            </a:extLst>
          </p:cNvPr>
          <p:cNvSpPr/>
          <p:nvPr/>
        </p:nvSpPr>
        <p:spPr>
          <a:xfrm>
            <a:off x="10528350" y="1298762"/>
            <a:ext cx="655800" cy="1953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0387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649313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04043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03</a:t>
            </a:r>
            <a:r>
              <a:rPr lang="ko-KR" altLang="en-US" spc="300" dirty="0"/>
              <a:t>월 </a:t>
            </a:r>
            <a:r>
              <a:rPr lang="en-US" altLang="ko-KR" spc="300" dirty="0"/>
              <a:t>22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935181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수정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728378-7262-49F1-9A82-9CDA348E73EB}"/>
              </a:ext>
            </a:extLst>
          </p:cNvPr>
          <p:cNvSpPr txBox="1"/>
          <p:nvPr/>
        </p:nvSpPr>
        <p:spPr>
          <a:xfrm>
            <a:off x="683892" y="1718937"/>
            <a:ext cx="4138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Ph, </a:t>
            </a:r>
            <a:r>
              <a:rPr lang="en-US" altLang="ko-KR" dirty="0" err="1"/>
              <a:t>Ec</a:t>
            </a:r>
            <a:r>
              <a:rPr lang="en-US" altLang="ko-KR" dirty="0"/>
              <a:t> </a:t>
            </a:r>
            <a:r>
              <a:rPr lang="ko-KR" altLang="en-US" dirty="0"/>
              <a:t>입력 값 </a:t>
            </a:r>
            <a:r>
              <a:rPr lang="en-US" altLang="ko-KR" dirty="0"/>
              <a:t>float</a:t>
            </a:r>
            <a:r>
              <a:rPr lang="ko-KR" altLang="en-US" dirty="0"/>
              <a:t>형으로 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C5B50B-9496-4866-87CF-8B9EBBCAF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6" t="354" r="4125" b="3914"/>
          <a:stretch/>
        </p:blipFill>
        <p:spPr>
          <a:xfrm>
            <a:off x="559682" y="2182788"/>
            <a:ext cx="4793366" cy="6474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8BCA15-D056-40A1-9656-CC8C05DC4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682" y="2907690"/>
            <a:ext cx="5210902" cy="131463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233A58-1CFE-448E-84F5-FC37E92BBC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08"/>
          <a:stretch/>
        </p:blipFill>
        <p:spPr>
          <a:xfrm>
            <a:off x="5923715" y="1671692"/>
            <a:ext cx="5482348" cy="217732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5537FC7-A7F9-43C7-BDA1-24AD87E80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984" y="3940955"/>
            <a:ext cx="3289079" cy="20768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126F194-6B7D-4873-8617-1ADEEE295CEB}"/>
              </a:ext>
            </a:extLst>
          </p:cNvPr>
          <p:cNvSpPr/>
          <p:nvPr/>
        </p:nvSpPr>
        <p:spPr>
          <a:xfrm>
            <a:off x="6226340" y="2436605"/>
            <a:ext cx="1367534" cy="39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F7DC0F-F3DA-4835-ACD1-43BD8EBC7F02}"/>
              </a:ext>
            </a:extLst>
          </p:cNvPr>
          <p:cNvSpPr/>
          <p:nvPr/>
        </p:nvSpPr>
        <p:spPr>
          <a:xfrm>
            <a:off x="683892" y="3188654"/>
            <a:ext cx="1110074" cy="1728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40064D-61C9-49A9-BA23-01CC73957E09}"/>
              </a:ext>
            </a:extLst>
          </p:cNvPr>
          <p:cNvSpPr/>
          <p:nvPr/>
        </p:nvSpPr>
        <p:spPr>
          <a:xfrm>
            <a:off x="683892" y="3662450"/>
            <a:ext cx="4314828" cy="3936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0DC14D-0E13-4AC2-B401-1C144BC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682" y="4304435"/>
            <a:ext cx="4096322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4964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7191983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</a:t>
            </a:r>
          </a:p>
        </p:txBody>
      </p:sp>
    </p:spTree>
    <p:extLst>
      <p:ext uri="{BB962C8B-B14F-4D97-AF65-F5344CB8AC3E}">
        <p14:creationId xmlns:p14="http://schemas.microsoft.com/office/powerpoint/2010/main" val="16961065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즉시 공급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작물 선택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836231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공급 조건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36DB-3C8F-4CA3-9F43-689DC0B0D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364" y="1177210"/>
            <a:ext cx="4598914" cy="14904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1D33F95-ACC8-4453-8679-26D7F028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64" y="2899196"/>
            <a:ext cx="8219703" cy="193769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4A7AFD8-7090-46F9-B6A0-F9EEC1961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364" y="5315247"/>
            <a:ext cx="6536821" cy="12105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DFB079-A6DD-40A2-BA8C-318672D78C40}"/>
              </a:ext>
            </a:extLst>
          </p:cNvPr>
          <p:cNvCxnSpPr>
            <a:cxnSpLocks/>
          </p:cNvCxnSpPr>
          <p:nvPr/>
        </p:nvCxnSpPr>
        <p:spPr>
          <a:xfrm>
            <a:off x="3412326" y="2667680"/>
            <a:ext cx="0" cy="2176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D406BED-0298-4689-A251-CFEDE88C4FFD}"/>
              </a:ext>
            </a:extLst>
          </p:cNvPr>
          <p:cNvCxnSpPr>
            <a:cxnSpLocks/>
          </p:cNvCxnSpPr>
          <p:nvPr/>
        </p:nvCxnSpPr>
        <p:spPr>
          <a:xfrm flipH="1">
            <a:off x="4229400" y="4855208"/>
            <a:ext cx="1" cy="44538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3A6A39-23ED-4191-8547-08EF7BB18E91}"/>
              </a:ext>
            </a:extLst>
          </p:cNvPr>
          <p:cNvSpPr txBox="1"/>
          <p:nvPr/>
        </p:nvSpPr>
        <p:spPr>
          <a:xfrm>
            <a:off x="1184131" y="75026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OxygenConditionForm.cs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3B1272B-2BEC-4836-97F9-A04C42C44EDE}"/>
              </a:ext>
            </a:extLst>
          </p:cNvPr>
          <p:cNvSpPr txBox="1"/>
          <p:nvPr/>
        </p:nvSpPr>
        <p:spPr>
          <a:xfrm>
            <a:off x="1184131" y="4916612"/>
            <a:ext cx="2269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SupplyPresenter</a:t>
            </a:r>
            <a:r>
              <a:rPr lang="en-US" altLang="ko-KR" dirty="0"/>
              <a:t>.cs]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04707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작물 선택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5470C8-ABEE-4251-B5A7-581F10FA6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74" y="1720445"/>
            <a:ext cx="8011643" cy="9526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B8A572-13EA-4012-8142-8C67F0660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774" y="3324221"/>
            <a:ext cx="3353268" cy="25244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18556509-3A01-41CC-B1AC-93A94FC14A1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50465" y="2609504"/>
            <a:ext cx="5269583" cy="1376314"/>
          </a:xfrm>
          <a:prstGeom prst="bentConnector3">
            <a:avLst>
              <a:gd name="adj1" fmla="val 26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35163F3-45C8-4DDA-9E61-88B60C99E0D0}"/>
              </a:ext>
            </a:extLst>
          </p:cNvPr>
          <p:cNvSpPr txBox="1"/>
          <p:nvPr/>
        </p:nvSpPr>
        <p:spPr>
          <a:xfrm>
            <a:off x="1499815" y="1271308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CultivationSelectModalForm</a:t>
            </a:r>
            <a:r>
              <a:rPr lang="en-US" altLang="ko-KR" dirty="0"/>
              <a:t>.cs]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51B7B-B0BF-4FDD-A352-50E04EFC065C}"/>
              </a:ext>
            </a:extLst>
          </p:cNvPr>
          <p:cNvSpPr txBox="1"/>
          <p:nvPr/>
        </p:nvSpPr>
        <p:spPr>
          <a:xfrm>
            <a:off x="1499815" y="287099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CultivationStartModalForm</a:t>
            </a:r>
            <a:r>
              <a:rPr lang="en-US" altLang="ko-KR" dirty="0"/>
              <a:t>.cs]</a:t>
            </a:r>
            <a:endParaRPr lang="ko-KR" altLang="en-US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604F015-9C97-4BA6-BA30-868835687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1440" y="4522940"/>
            <a:ext cx="3877216" cy="16099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B841E14-E7F3-4252-BFA6-00DA8A69E92D}"/>
              </a:ext>
            </a:extLst>
          </p:cNvPr>
          <p:cNvCxnSpPr>
            <a:cxnSpLocks/>
          </p:cNvCxnSpPr>
          <p:nvPr/>
        </p:nvCxnSpPr>
        <p:spPr>
          <a:xfrm>
            <a:off x="9224630" y="2609503"/>
            <a:ext cx="0" cy="149184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9753EDE-B43D-4A63-AA13-7C0E9031BAB0}"/>
              </a:ext>
            </a:extLst>
          </p:cNvPr>
          <p:cNvSpPr txBox="1"/>
          <p:nvPr/>
        </p:nvSpPr>
        <p:spPr>
          <a:xfrm>
            <a:off x="7011734" y="4101348"/>
            <a:ext cx="3946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ICultivationStartModalView</a:t>
            </a:r>
            <a:r>
              <a:rPr lang="en-US" altLang="ko-KR" dirty="0"/>
              <a:t>.cs]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02285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D552F9-33CB-42C1-95EB-77606673AACF}"/>
              </a:ext>
            </a:extLst>
          </p:cNvPr>
          <p:cNvGraphicFramePr>
            <a:graphicFrameLocks noGrp="1"/>
          </p:cNvGraphicFramePr>
          <p:nvPr/>
        </p:nvGraphicFramePr>
        <p:xfrm>
          <a:off x="944255" y="1658131"/>
          <a:ext cx="10367912" cy="459183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13872">
                  <a:extLst>
                    <a:ext uri="{9D8B030D-6E8A-4147-A177-3AD203B41FA5}">
                      <a16:colId xmlns:a16="http://schemas.microsoft.com/office/drawing/2014/main" val="2459442279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492949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65492021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711506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26049338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53449840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8297625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4914082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688973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98749116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6017403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184549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98398311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39747736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59808847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66803249"/>
                    </a:ext>
                  </a:extLst>
                </a:gridCol>
              </a:tblGrid>
              <a:tr h="519769"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08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12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19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22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26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6199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 파일작성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9933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구조 파악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OP CODE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수정  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5031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수동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483304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공급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10153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시작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선택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조명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공급 자동화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센서값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보정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경고등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66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1B17EA-4C4D-428F-A6F7-04C834F52C61}"/>
              </a:ext>
            </a:extLst>
          </p:cNvPr>
          <p:cNvSpPr txBox="1"/>
          <p:nvPr/>
        </p:nvSpPr>
        <p:spPr>
          <a:xfrm>
            <a:off x="7671919" y="1201297"/>
            <a:ext cx="423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마윤경</a:t>
            </a:r>
            <a:r>
              <a:rPr lang="ko-KR" altLang="en-US" dirty="0"/>
              <a:t> </a:t>
            </a:r>
            <a:r>
              <a:rPr lang="en-US" altLang="ko-KR" dirty="0"/>
              <a:t>: 		</a:t>
            </a: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486D8-9B5D-4E25-91C8-4118D6D700F7}"/>
              </a:ext>
            </a:extLst>
          </p:cNvPr>
          <p:cNvSpPr/>
          <p:nvPr/>
        </p:nvSpPr>
        <p:spPr>
          <a:xfrm>
            <a:off x="8677754" y="1298762"/>
            <a:ext cx="655800" cy="195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17149-6B26-4937-8800-814322D99B90}"/>
              </a:ext>
            </a:extLst>
          </p:cNvPr>
          <p:cNvSpPr/>
          <p:nvPr/>
        </p:nvSpPr>
        <p:spPr>
          <a:xfrm>
            <a:off x="10528350" y="1298762"/>
            <a:ext cx="655800" cy="1953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0813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211979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0153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03</a:t>
            </a:r>
            <a:r>
              <a:rPr lang="ko-KR" altLang="en-US" spc="300" dirty="0"/>
              <a:t>월 </a:t>
            </a:r>
            <a:r>
              <a:rPr lang="en-US" altLang="ko-KR" spc="300"/>
              <a:t>15</a:t>
            </a:r>
            <a:r>
              <a:rPr lang="ko-KR" altLang="en-US" spc="300"/>
              <a:t>일</a:t>
            </a:r>
            <a:endParaRPr lang="ko-KR" altLang="en-US" spc="300" dirty="0"/>
          </a:p>
        </p:txBody>
      </p:sp>
    </p:spTree>
    <p:extLst>
      <p:ext uri="{BB962C8B-B14F-4D97-AF65-F5344CB8AC3E}">
        <p14:creationId xmlns:p14="http://schemas.microsoft.com/office/powerpoint/2010/main" val="63056262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751605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18031154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계획표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OP_CODE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22151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월 계획표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OP_CODE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단위 즉시 공급 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259394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OP_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CODE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93D01F-55AF-411F-A40F-887CA1857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36" y="1165967"/>
            <a:ext cx="5455004" cy="531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64891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초 단위 즉시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3E274C-469E-42AE-B38C-63ECEFF0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322" y="1681314"/>
            <a:ext cx="7840169" cy="30103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6EE6E5-2C99-461A-A417-1B62407FF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091" y="4199505"/>
            <a:ext cx="3294004" cy="21212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F737D3A-3160-4ED0-9F0F-FD7DB5652BFA}"/>
              </a:ext>
            </a:extLst>
          </p:cNvPr>
          <p:cNvSpPr/>
          <p:nvPr/>
        </p:nvSpPr>
        <p:spPr>
          <a:xfrm>
            <a:off x="771322" y="1879849"/>
            <a:ext cx="7840169" cy="2450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F82A345B-96B9-494E-BAAF-2D256060866F}"/>
              </a:ext>
            </a:extLst>
          </p:cNvPr>
          <p:cNvCxnSpPr>
            <a:cxnSpLocks/>
            <a:stCxn id="9" idx="1"/>
            <a:endCxn id="10" idx="2"/>
          </p:cNvCxnSpPr>
          <p:nvPr/>
        </p:nvCxnSpPr>
        <p:spPr>
          <a:xfrm rot="10800000">
            <a:off x="4691407" y="2124946"/>
            <a:ext cx="3512684" cy="3135196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A07703B1-D457-4512-AAC1-B65094D5F9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41" t="21935" b="9582"/>
          <a:stretch/>
        </p:blipFill>
        <p:spPr>
          <a:xfrm>
            <a:off x="8204091" y="2732079"/>
            <a:ext cx="3294004" cy="11416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5939B23-80FB-4861-958C-64125EA7560F}"/>
              </a:ext>
            </a:extLst>
          </p:cNvPr>
          <p:cNvCxnSpPr>
            <a:cxnSpLocks/>
            <a:stCxn id="10" idx="3"/>
            <a:endCxn id="24" idx="1"/>
          </p:cNvCxnSpPr>
          <p:nvPr/>
        </p:nvCxnSpPr>
        <p:spPr>
          <a:xfrm flipH="1">
            <a:off x="8204091" y="2002398"/>
            <a:ext cx="407400" cy="1300522"/>
          </a:xfrm>
          <a:prstGeom prst="bentConnector5">
            <a:avLst>
              <a:gd name="adj1" fmla="val -56112"/>
              <a:gd name="adj2" fmla="val 32765"/>
              <a:gd name="adj3" fmla="val 15611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BDCDE1F-369C-4C01-A3CD-17A6A943A3CB}"/>
              </a:ext>
            </a:extLst>
          </p:cNvPr>
          <p:cNvSpPr txBox="1"/>
          <p:nvPr/>
        </p:nvSpPr>
        <p:spPr>
          <a:xfrm>
            <a:off x="674045" y="1320924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OxygenManualForm</a:t>
            </a:r>
            <a:r>
              <a:rPr lang="en-US" altLang="ko-KR" dirty="0"/>
              <a:t>.cs]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19F0274-2D6A-4597-A7BC-FB67F962F637}"/>
              </a:ext>
            </a:extLst>
          </p:cNvPr>
          <p:cNvSpPr txBox="1"/>
          <p:nvPr/>
        </p:nvSpPr>
        <p:spPr>
          <a:xfrm>
            <a:off x="8909986" y="228332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IOxygenManualView</a:t>
            </a:r>
            <a:r>
              <a:rPr lang="en-US" altLang="ko-KR" dirty="0"/>
              <a:t>.cs]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03753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초 단위 즉시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4A9215-E5F8-4A6E-BF38-A4C4A1ADAFFE}"/>
              </a:ext>
            </a:extLst>
          </p:cNvPr>
          <p:cNvSpPr txBox="1"/>
          <p:nvPr/>
        </p:nvSpPr>
        <p:spPr>
          <a:xfrm>
            <a:off x="741733" y="1760866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SupplyPresenter</a:t>
            </a:r>
            <a:r>
              <a:rPr lang="en-US" altLang="ko-KR" dirty="0"/>
              <a:t>.cs]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11DB1F0-6853-4678-8F77-4E1EB0721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33" y="2232632"/>
            <a:ext cx="7611537" cy="1305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67BD7A-3785-494C-A640-97E149961977}"/>
              </a:ext>
            </a:extLst>
          </p:cNvPr>
          <p:cNvSpPr txBox="1"/>
          <p:nvPr/>
        </p:nvSpPr>
        <p:spPr>
          <a:xfrm>
            <a:off x="741733" y="5399011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OxygenManualInfo</a:t>
            </a:r>
            <a:r>
              <a:rPr lang="en-US" altLang="ko-KR" dirty="0"/>
              <a:t>.cs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A9B54FF-75CD-406B-A32A-D18DD309FBE8}"/>
              </a:ext>
            </a:extLst>
          </p:cNvPr>
          <p:cNvSpPr/>
          <p:nvPr/>
        </p:nvSpPr>
        <p:spPr>
          <a:xfrm>
            <a:off x="1072880" y="3132306"/>
            <a:ext cx="5318192" cy="3015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214692C4-AB3E-40FB-8AB3-77BFAFD42F1B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1865907" y="3532942"/>
            <a:ext cx="1965148" cy="176699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id="{4008CA9D-1E51-4804-A66A-DF61682E9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41" t="21935" b="9582"/>
          <a:stretch/>
        </p:blipFill>
        <p:spPr>
          <a:xfrm>
            <a:off x="7620429" y="3537739"/>
            <a:ext cx="3405349" cy="114168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441AD64E-F726-4AC1-AD2D-83A662F419E3}"/>
              </a:ext>
            </a:extLst>
          </p:cNvPr>
          <p:cNvCxnSpPr>
            <a:cxnSpLocks/>
            <a:stCxn id="17" idx="3"/>
            <a:endCxn id="7" idx="3"/>
          </p:cNvCxnSpPr>
          <p:nvPr/>
        </p:nvCxnSpPr>
        <p:spPr>
          <a:xfrm flipH="1" flipV="1">
            <a:off x="8353270" y="2885186"/>
            <a:ext cx="2672508" cy="1223394"/>
          </a:xfrm>
          <a:prstGeom prst="bentConnector3">
            <a:avLst>
              <a:gd name="adj1" fmla="val -855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F96CEDC-8AD1-40B4-8E3B-CDA62BFC9FF6}"/>
              </a:ext>
            </a:extLst>
          </p:cNvPr>
          <p:cNvSpPr txBox="1"/>
          <p:nvPr/>
        </p:nvSpPr>
        <p:spPr>
          <a:xfrm>
            <a:off x="7529994" y="313575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IOxygenManualView</a:t>
            </a:r>
            <a:r>
              <a:rPr lang="en-US" altLang="ko-KR" dirty="0"/>
              <a:t>.cs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74389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9D552F9-33CB-42C1-95EB-77606673AACF}"/>
              </a:ext>
            </a:extLst>
          </p:cNvPr>
          <p:cNvGraphicFramePr>
            <a:graphicFrameLocks noGrp="1"/>
          </p:cNvGraphicFramePr>
          <p:nvPr/>
        </p:nvGraphicFramePr>
        <p:xfrm>
          <a:off x="944255" y="1658131"/>
          <a:ext cx="10367912" cy="4591839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413872">
                  <a:extLst>
                    <a:ext uri="{9D8B030D-6E8A-4147-A177-3AD203B41FA5}">
                      <a16:colId xmlns:a16="http://schemas.microsoft.com/office/drawing/2014/main" val="2459442279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492949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65492021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711506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26049338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53449840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8297625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4914082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968897393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598749116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1860174034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1845490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298398311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397477362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2598088477"/>
                    </a:ext>
                  </a:extLst>
                </a:gridCol>
                <a:gridCol w="596936">
                  <a:extLst>
                    <a:ext uri="{9D8B030D-6E8A-4147-A177-3AD203B41FA5}">
                      <a16:colId xmlns:a16="http://schemas.microsoft.com/office/drawing/2014/main" val="3966803249"/>
                    </a:ext>
                  </a:extLst>
                </a:gridCol>
              </a:tblGrid>
              <a:tr h="519769">
                <a:tc>
                  <a:txBody>
                    <a:bodyPr/>
                    <a:lstStyle/>
                    <a:p>
                      <a:pPr algn="just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08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12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/>
                        <a:t>2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15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19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T w="1270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22</a:t>
                      </a:r>
                      <a:r>
                        <a:rPr lang="ko-KR" altLang="en-US" sz="900" dirty="0"/>
                        <a:t>일 </a:t>
                      </a:r>
                      <a:r>
                        <a:rPr lang="en-US" altLang="ko-KR" sz="900" dirty="0"/>
                        <a:t>~ 3</a:t>
                      </a:r>
                      <a:r>
                        <a:rPr lang="ko-KR" altLang="en-US" sz="900" dirty="0"/>
                        <a:t>월 </a:t>
                      </a:r>
                      <a:r>
                        <a:rPr lang="en-US" altLang="ko-KR" sz="900" dirty="0"/>
                        <a:t>26</a:t>
                      </a:r>
                      <a:r>
                        <a:rPr lang="ko-KR" altLang="en-US" sz="900" dirty="0"/>
                        <a:t>일</a:t>
                      </a:r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6199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 파일작성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29933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구조 파악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OP CODE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수정  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350316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수동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회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5483304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공급 조건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물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양액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공급 조건 설정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1810153"/>
                  </a:ext>
                </a:extLst>
              </a:tr>
              <a:tr h="81441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시작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작기 선택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조명 설정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산소 공급 자동화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센서값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보정</a:t>
                      </a:r>
                      <a:r>
                        <a:rPr lang="en-US" altLang="ko-KR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, </a:t>
                      </a:r>
                      <a:r>
                        <a:rPr lang="ko-KR" altLang="en-US" sz="8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경고등</a:t>
                      </a:r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endParaRPr lang="en-US" altLang="ko-KR" sz="8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marL="77560" marR="77560" marT="38780" marB="3878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53663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1B17EA-4C4D-428F-A6F7-04C834F52C61}"/>
              </a:ext>
            </a:extLst>
          </p:cNvPr>
          <p:cNvSpPr txBox="1"/>
          <p:nvPr/>
        </p:nvSpPr>
        <p:spPr>
          <a:xfrm>
            <a:off x="7671919" y="1201297"/>
            <a:ext cx="4233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마윤경</a:t>
            </a:r>
            <a:r>
              <a:rPr lang="ko-KR" altLang="en-US" dirty="0"/>
              <a:t> </a:t>
            </a:r>
            <a:r>
              <a:rPr lang="en-US" altLang="ko-KR" dirty="0"/>
              <a:t>: 		</a:t>
            </a: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A486D8-9B5D-4E25-91C8-4118D6D700F7}"/>
              </a:ext>
            </a:extLst>
          </p:cNvPr>
          <p:cNvSpPr/>
          <p:nvPr/>
        </p:nvSpPr>
        <p:spPr>
          <a:xfrm>
            <a:off x="8677754" y="1298762"/>
            <a:ext cx="655800" cy="1953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117149-6B26-4937-8800-814322D99B90}"/>
              </a:ext>
            </a:extLst>
          </p:cNvPr>
          <p:cNvSpPr/>
          <p:nvPr/>
        </p:nvSpPr>
        <p:spPr>
          <a:xfrm>
            <a:off x="10528350" y="1298762"/>
            <a:ext cx="655800" cy="1953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70671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초 단위 즉시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590819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1169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03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05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8413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731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인수인계 받기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소스코드 리뷰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1139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4677"/>
            <a:ext cx="7152106" cy="434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인수인계 받기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소스코드 리뷰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Nullable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DCFBA-0D3C-42F9-9EF2-01BC9AA78444}"/>
              </a:ext>
            </a:extLst>
          </p:cNvPr>
          <p:cNvSpPr txBox="1"/>
          <p:nvPr/>
        </p:nvSpPr>
        <p:spPr>
          <a:xfrm>
            <a:off x="1482367" y="1566634"/>
            <a:ext cx="8528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C#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에서 정수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부동자릿수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구조체 등의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Value Type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NULL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가질 수 없음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CF5B6-F5D8-4425-B16E-88254D097826}"/>
              </a:ext>
            </a:extLst>
          </p:cNvPr>
          <p:cNvSpPr txBox="1"/>
          <p:nvPr/>
        </p:nvSpPr>
        <p:spPr>
          <a:xfrm>
            <a:off x="1482367" y="2176915"/>
            <a:ext cx="99334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&lt;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정수형 변수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 값이 설정되지 않은 상태를 할당하는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dirty="0">
                <a:solidFill>
                  <a:srgbClr val="000000"/>
                </a:solidFill>
                <a:latin typeface="Open Sans"/>
              </a:rPr>
              <a:t>가지 방법</a:t>
            </a:r>
            <a:r>
              <a:rPr lang="en-US" altLang="ko-KR" dirty="0">
                <a:solidFill>
                  <a:srgbClr val="000000"/>
                </a:solidFill>
                <a:latin typeface="Open Sans"/>
              </a:rPr>
              <a:t>&gt;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(1)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프로그램에서 사용될 것 같지 않은 특정 값을 추정하여 할당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(int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=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int.MaxValue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;)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(2)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변수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missing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임을 나타냄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(bool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Open Sans"/>
              </a:rPr>
              <a:t>iHasValue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 = false;) -&gt; Nullable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의 기본 아이디어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AF8E40-FA32-436C-B07A-8C7B0EC4AFEC}"/>
              </a:ext>
            </a:extLst>
          </p:cNvPr>
          <p:cNvSpPr txBox="1"/>
          <p:nvPr/>
        </p:nvSpPr>
        <p:spPr>
          <a:xfrm>
            <a:off x="1482367" y="3496758"/>
            <a:ext cx="1113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해당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Value Type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뒤에 물음표를 붙이면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해당 정수형 타입이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Nullable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정수형 타입임을 의미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6083CC3-A7F7-4198-896E-08C7ED947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062" y="3989514"/>
            <a:ext cx="3240463" cy="1013427"/>
          </a:xfrm>
          <a:prstGeom prst="rect">
            <a:avLst/>
          </a:prstGeom>
          <a:ln>
            <a:solidFill>
              <a:srgbClr val="3B3838"/>
            </a:solidFill>
          </a:ln>
        </p:spPr>
      </p:pic>
    </p:spTree>
    <p:extLst>
      <p:ext uri="{BB962C8B-B14F-4D97-AF65-F5344CB8AC3E}">
        <p14:creationId xmlns:p14="http://schemas.microsoft.com/office/powerpoint/2010/main" val="18763455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접근 </a:t>
            </a:r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제한자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624BBF-1E08-4F3E-9095-329DF42BE988}"/>
              </a:ext>
            </a:extLst>
          </p:cNvPr>
          <p:cNvSpPr txBox="1"/>
          <p:nvPr/>
        </p:nvSpPr>
        <p:spPr>
          <a:xfrm>
            <a:off x="803635" y="1104969"/>
            <a:ext cx="102540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dirty="0">
                <a:solidFill>
                  <a:srgbClr val="000000"/>
                </a:solidFill>
                <a:effectLst/>
                <a:latin typeface="Open Sans"/>
              </a:rPr>
              <a:t>접근 </a:t>
            </a:r>
            <a:r>
              <a:rPr lang="ko-KR" altLang="en-US" b="1" i="0" dirty="0" err="1">
                <a:solidFill>
                  <a:srgbClr val="000000"/>
                </a:solidFill>
                <a:effectLst/>
                <a:latin typeface="Open Sans"/>
              </a:rPr>
              <a:t>제한자</a:t>
            </a:r>
            <a:endParaRPr lang="en-US" altLang="ko-KR" b="1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구조체와 같은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Type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앞에 사용</a:t>
            </a:r>
            <a:r>
              <a:rPr lang="ko-KR" altLang="en-US" dirty="0">
                <a:solidFill>
                  <a:srgbClr val="000000"/>
                </a:solidFill>
                <a:latin typeface="Open Sans"/>
              </a:rPr>
              <a:t>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메서드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속성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필드 등의 클래스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/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구조체 멤버 앞에 사용하여 접근을 </a:t>
            </a:r>
            <a:r>
              <a:rPr lang="ko-KR" altLang="en-US" dirty="0">
                <a:solidFill>
                  <a:srgbClr val="000000"/>
                </a:solidFill>
                <a:latin typeface="Open Sans"/>
              </a:rPr>
              <a:t>제한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756CEE-D1CF-489F-8C61-07918B82C898}"/>
              </a:ext>
            </a:extLst>
          </p:cNvPr>
          <p:cNvSpPr txBox="1"/>
          <p:nvPr/>
        </p:nvSpPr>
        <p:spPr>
          <a:xfrm>
            <a:off x="803635" y="2028299"/>
            <a:ext cx="10662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 멤버는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public, internal, private, protected, protected internal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모두 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구조체</a:t>
            </a:r>
            <a:r>
              <a:rPr lang="en-US" altLang="ko-KR" dirty="0">
                <a:solidFill>
                  <a:srgbClr val="000000"/>
                </a:solidFill>
                <a:latin typeface="Open Sans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멤버는 상속이 되지 않아서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public, internal, private</a:t>
            </a:r>
            <a:r>
              <a:rPr lang="ko-KR" altLang="en-US" dirty="0">
                <a:solidFill>
                  <a:srgbClr val="000000"/>
                </a:solidFill>
                <a:latin typeface="Open Sans"/>
              </a:rPr>
              <a:t>만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가능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616738-0A32-4BB2-83B2-177115883DC9}"/>
              </a:ext>
            </a:extLst>
          </p:cNvPr>
          <p:cNvSpPr txBox="1"/>
          <p:nvPr/>
        </p:nvSpPr>
        <p:spPr>
          <a:xfrm>
            <a:off x="803635" y="2755646"/>
            <a:ext cx="1111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인터페이스와 열거형의 멤버는 기본적으로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public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이며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각 멤버에 별도의 접근 제한자를 사용하지 않음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D45D40DF-CC1B-481E-B0EA-7BDCCFC70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3205994"/>
            <a:ext cx="9116697" cy="3277057"/>
          </a:xfrm>
          <a:prstGeom prst="rect">
            <a:avLst/>
          </a:prstGeom>
          <a:ln>
            <a:solidFill>
              <a:srgbClr val="3B3838"/>
            </a:solidFill>
          </a:ln>
        </p:spPr>
      </p:pic>
    </p:spTree>
    <p:extLst>
      <p:ext uri="{BB962C8B-B14F-4D97-AF65-F5344CB8AC3E}">
        <p14:creationId xmlns:p14="http://schemas.microsoft.com/office/powerpoint/2010/main" val="39083971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파생 클래스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4279EF-623E-4C16-A29D-F755B1C91557}"/>
              </a:ext>
            </a:extLst>
          </p:cNvPr>
          <p:cNvSpPr txBox="1"/>
          <p:nvPr/>
        </p:nvSpPr>
        <p:spPr>
          <a:xfrm>
            <a:off x="4709804" y="1295042"/>
            <a:ext cx="66683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C#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에서 파생클래스 정의 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클래스명 뒤에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Colon (</a:t>
            </a:r>
            <a:r>
              <a:rPr lang="en-US" altLang="ko-KR" dirty="0">
                <a:solidFill>
                  <a:srgbClr val="000000"/>
                </a:solidFill>
                <a:latin typeface="Open Sans"/>
                <a:sym typeface="Wingdings" panose="05000000000000000000" pitchFamily="2" charset="2"/>
              </a:rPr>
              <a:t>:)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을 찍고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Base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클래스명 작성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ko-KR" altLang="en-US" b="0" i="0" dirty="0" err="1">
                <a:solidFill>
                  <a:srgbClr val="000000"/>
                </a:solidFill>
                <a:effectLst/>
                <a:latin typeface="Open Sans"/>
              </a:rPr>
              <a:t>제약점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C#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에서는 파생클래스가 단 하나의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Base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클래스로부터 상속 </a:t>
            </a:r>
            <a:endParaRPr lang="en-US" altLang="ko-KR" b="0" i="0" dirty="0">
              <a:solidFill>
                <a:srgbClr val="000000"/>
              </a:solidFill>
              <a:effectLst/>
              <a:latin typeface="Open Sans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Open Sans"/>
              </a:rPr>
              <a:t> 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(</a:t>
            </a:r>
            <a:r>
              <a:rPr lang="en-US" altLang="ko-KR" dirty="0">
                <a:solidFill>
                  <a:srgbClr val="000000"/>
                </a:solidFill>
                <a:latin typeface="Open Sans"/>
              </a:rPr>
              <a:t>=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하나의 파생클래스는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개 이상의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Base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클래스를 가질 수 없음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Open Sans"/>
              </a:rPr>
              <a:t>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BE4E67-1F0F-49AB-9F88-A0991412C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65" y="1302684"/>
            <a:ext cx="3886990" cy="4955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B4757A6-D72A-4AAF-9FA5-60E2191B0BEA}"/>
              </a:ext>
            </a:extLst>
          </p:cNvPr>
          <p:cNvSpPr/>
          <p:nvPr/>
        </p:nvSpPr>
        <p:spPr>
          <a:xfrm>
            <a:off x="782425" y="3129699"/>
            <a:ext cx="1960775" cy="22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EE8B51-FF78-4B02-B87C-1FA9252A0B11}"/>
              </a:ext>
            </a:extLst>
          </p:cNvPr>
          <p:cNvSpPr/>
          <p:nvPr/>
        </p:nvSpPr>
        <p:spPr>
          <a:xfrm>
            <a:off x="791852" y="4856376"/>
            <a:ext cx="1960775" cy="2262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3304613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추상 클래스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5FF7E0-0245-4F9C-8436-50DC60A7750E}"/>
              </a:ext>
            </a:extLst>
          </p:cNvPr>
          <p:cNvSpPr txBox="1"/>
          <p:nvPr/>
        </p:nvSpPr>
        <p:spPr>
          <a:xfrm>
            <a:off x="1152426" y="1397257"/>
            <a:ext cx="8058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추상클래스 </a:t>
            </a:r>
            <a:r>
              <a:rPr lang="en-US" altLang="ko-KR" dirty="0"/>
              <a:t>: C# </a:t>
            </a:r>
            <a:r>
              <a:rPr lang="ko-KR" altLang="en-US" dirty="0"/>
              <a:t>클래스명 앞에 </a:t>
            </a:r>
            <a:r>
              <a:rPr lang="en-US" altLang="ko-KR" dirty="0"/>
              <a:t>abstract </a:t>
            </a:r>
            <a:r>
              <a:rPr lang="ko-KR" altLang="en-US" dirty="0"/>
              <a:t>키워드를 붙이는 경우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A7BA59-0B1E-4F0D-A190-DAA852E91FF4}"/>
              </a:ext>
            </a:extLst>
          </p:cNvPr>
          <p:cNvSpPr txBox="1"/>
          <p:nvPr/>
        </p:nvSpPr>
        <p:spPr>
          <a:xfrm>
            <a:off x="1152426" y="1854133"/>
            <a:ext cx="9104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000000"/>
                </a:solidFill>
                <a:latin typeface="Open Sans"/>
              </a:rPr>
              <a:t>추상클래스는 객체 직접 생성할 수 없음</a:t>
            </a:r>
            <a:r>
              <a:rPr lang="en-US" altLang="ko-KR" dirty="0">
                <a:solidFill>
                  <a:srgbClr val="000000"/>
                </a:solidFill>
                <a:latin typeface="Open Sans"/>
              </a:rPr>
              <a:t>(new </a:t>
            </a:r>
            <a:r>
              <a:rPr lang="ko-KR" altLang="en-US" dirty="0">
                <a:solidFill>
                  <a:srgbClr val="000000"/>
                </a:solidFill>
                <a:latin typeface="Open Sans"/>
              </a:rPr>
              <a:t>이용해 객체 생성</a:t>
            </a:r>
            <a:r>
              <a:rPr lang="en-US" altLang="ko-KR" dirty="0">
                <a:solidFill>
                  <a:srgbClr val="000000"/>
                </a:solidFill>
                <a:latin typeface="Open Sans"/>
              </a:rPr>
              <a:t>X)</a:t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EBB56-BD34-4FE6-A022-D944A6F3D783}"/>
              </a:ext>
            </a:extLst>
          </p:cNvPr>
          <p:cNvSpPr txBox="1"/>
          <p:nvPr/>
        </p:nvSpPr>
        <p:spPr>
          <a:xfrm>
            <a:off x="4248592" y="2500464"/>
            <a:ext cx="9009669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b="0" i="0" dirty="0">
                <a:solidFill>
                  <a:srgbClr val="000000"/>
                </a:solidFill>
                <a:effectLst/>
                <a:latin typeface="Open Sans"/>
              </a:rPr>
              <a:t>추상 클래스 안에 클래스의 임의의 멤버 앞에 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Open Sans"/>
              </a:rPr>
              <a:t>abstract </a:t>
            </a:r>
            <a:r>
              <a:rPr lang="ko-KR" altLang="en-US" sz="1700" b="0" i="0" dirty="0">
                <a:solidFill>
                  <a:srgbClr val="000000"/>
                </a:solidFill>
                <a:effectLst/>
                <a:latin typeface="Open Sans"/>
              </a:rPr>
              <a:t>키워드를 붙이는 경우</a:t>
            </a:r>
            <a:r>
              <a:rPr lang="en-US" altLang="ko-KR" sz="1700" b="0" i="0" dirty="0">
                <a:solidFill>
                  <a:srgbClr val="000000"/>
                </a:solidFill>
                <a:effectLst/>
                <a:latin typeface="Open Sans"/>
              </a:rPr>
              <a:t>,</a:t>
            </a:r>
            <a:r>
              <a:rPr lang="ko-KR" altLang="en-US" sz="1700" b="0" i="0" dirty="0">
                <a:solidFill>
                  <a:srgbClr val="000000"/>
                </a:solidFill>
                <a:effectLst/>
                <a:latin typeface="Open Sans"/>
              </a:rPr>
              <a:t> </a:t>
            </a:r>
            <a:endParaRPr lang="en-US" altLang="ko-KR" sz="1700" dirty="0">
              <a:solidFill>
                <a:srgbClr val="000000"/>
              </a:solidFill>
              <a:latin typeface="Open Sans"/>
            </a:endParaRPr>
          </a:p>
          <a:p>
            <a:r>
              <a:rPr lang="ko-KR" altLang="en-US" sz="1700" b="0" i="0" dirty="0">
                <a:solidFill>
                  <a:srgbClr val="000000"/>
                </a:solidFill>
                <a:effectLst/>
                <a:latin typeface="Open Sans"/>
              </a:rPr>
              <a:t>해당 멤버 구현되지 않았으며 파생클래스에서 반드시 그 멤버를 </a:t>
            </a:r>
            <a:r>
              <a:rPr lang="ko-KR" altLang="en-US" sz="1700" dirty="0" err="1">
                <a:solidFill>
                  <a:srgbClr val="000000"/>
                </a:solidFill>
                <a:latin typeface="Open Sans"/>
              </a:rPr>
              <a:t>구현해야함</a:t>
            </a:r>
            <a:endParaRPr lang="en-US" altLang="ko-KR" sz="1700" dirty="0">
              <a:solidFill>
                <a:srgbClr val="000000"/>
              </a:solidFill>
              <a:latin typeface="Open Sans"/>
            </a:endParaRPr>
          </a:p>
          <a:p>
            <a:r>
              <a:rPr lang="en-US" altLang="ko-KR" sz="1700" b="0" i="0" dirty="0">
                <a:solidFill>
                  <a:srgbClr val="000000"/>
                </a:solidFill>
                <a:effectLst/>
                <a:latin typeface="Open Sans"/>
              </a:rPr>
              <a:t>(override</a:t>
            </a:r>
            <a:r>
              <a:rPr lang="ko-KR" altLang="en-US" sz="1700" dirty="0">
                <a:solidFill>
                  <a:srgbClr val="000000"/>
                </a:solidFill>
                <a:latin typeface="Open Sans"/>
              </a:rPr>
              <a:t> 이용</a:t>
            </a:r>
            <a:r>
              <a:rPr lang="en-US" altLang="ko-KR" sz="1700" dirty="0">
                <a:solidFill>
                  <a:srgbClr val="000000"/>
                </a:solidFill>
                <a:latin typeface="Open Sans"/>
              </a:rPr>
              <a:t>)</a:t>
            </a:r>
            <a:endParaRPr lang="en-US" altLang="ko-KR" sz="1700" b="0" i="0" dirty="0">
              <a:solidFill>
                <a:srgbClr val="000000"/>
              </a:solidFill>
              <a:effectLst/>
              <a:latin typeface="Open Sans"/>
            </a:endParaRPr>
          </a:p>
          <a:p>
            <a:br>
              <a:rPr lang="ko-KR" altLang="en-US" sz="1700" dirty="0"/>
            </a:br>
            <a:endParaRPr lang="ko-KR" altLang="en-US" sz="17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4E46E13-4878-4872-9410-4E9C23897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07" y="2500464"/>
            <a:ext cx="3272317" cy="3853202"/>
          </a:xfrm>
          <a:prstGeom prst="rect">
            <a:avLst/>
          </a:prstGeom>
          <a:ln>
            <a:solidFill>
              <a:srgbClr val="3B3838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D5CE4D5C-413A-447C-9EBD-653DF8EA2F9A}"/>
              </a:ext>
            </a:extLst>
          </p:cNvPr>
          <p:cNvSpPr/>
          <p:nvPr/>
        </p:nvSpPr>
        <p:spPr>
          <a:xfrm>
            <a:off x="1745323" y="4592425"/>
            <a:ext cx="856476" cy="21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5A5175-805F-4C65-A022-E1915AD3281A}"/>
              </a:ext>
            </a:extLst>
          </p:cNvPr>
          <p:cNvSpPr/>
          <p:nvPr/>
        </p:nvSpPr>
        <p:spPr>
          <a:xfrm>
            <a:off x="1746891" y="5451838"/>
            <a:ext cx="854908" cy="210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79F10C-E69D-4187-927E-DEB1EBC6E81D}"/>
              </a:ext>
            </a:extLst>
          </p:cNvPr>
          <p:cNvSpPr/>
          <p:nvPr/>
        </p:nvSpPr>
        <p:spPr>
          <a:xfrm>
            <a:off x="1754750" y="3037001"/>
            <a:ext cx="856476" cy="154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64E382-15AD-4BCA-A58C-B7EBDAAAFB77}"/>
              </a:ext>
            </a:extLst>
          </p:cNvPr>
          <p:cNvSpPr/>
          <p:nvPr/>
        </p:nvSpPr>
        <p:spPr>
          <a:xfrm>
            <a:off x="1756319" y="3217682"/>
            <a:ext cx="856476" cy="1543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27869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인수인계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2B15CA4-A063-416E-9BAE-BCA94FC1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90" y="2006842"/>
            <a:ext cx="2848579" cy="32185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47FA5-7DDB-4BF5-B463-AB054661D324}"/>
              </a:ext>
            </a:extLst>
          </p:cNvPr>
          <p:cNvSpPr txBox="1"/>
          <p:nvPr/>
        </p:nvSpPr>
        <p:spPr>
          <a:xfrm>
            <a:off x="4675501" y="2006842"/>
            <a:ext cx="6000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배수 관리기를 예시로 기능 추가 로직 인수인계 받음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913009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소스코드 리뷰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4ABBC7-126F-4F72-81D3-B4B97EDDA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3" y="1164820"/>
            <a:ext cx="8437057" cy="5002516"/>
          </a:xfrm>
          <a:prstGeom prst="rect">
            <a:avLst/>
          </a:prstGeom>
          <a:ln>
            <a:noFill/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0FDF7BC-677C-4885-9B9A-81B5F093ED63}"/>
              </a:ext>
            </a:extLst>
          </p:cNvPr>
          <p:cNvSpPr/>
          <p:nvPr/>
        </p:nvSpPr>
        <p:spPr>
          <a:xfrm>
            <a:off x="1364095" y="1970063"/>
            <a:ext cx="6048382" cy="11330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9528D-43EC-48D7-AECF-632A8D90134A}"/>
              </a:ext>
            </a:extLst>
          </p:cNvPr>
          <p:cNvSpPr txBox="1"/>
          <p:nvPr/>
        </p:nvSpPr>
        <p:spPr>
          <a:xfrm>
            <a:off x="5258604" y="1013104"/>
            <a:ext cx="5890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IsNullOrWhiteSpace</a:t>
            </a:r>
            <a:r>
              <a:rPr lang="ko-KR" altLang="en-US" dirty="0"/>
              <a:t>함수로 수치 입력 칸이 공백이거나 </a:t>
            </a:r>
            <a:endParaRPr lang="en-US" altLang="ko-KR" dirty="0"/>
          </a:p>
          <a:p>
            <a:r>
              <a:rPr lang="ko-KR" altLang="en-US" dirty="0"/>
              <a:t>수치 입력 텍스트가 적혀 있으면 </a:t>
            </a:r>
            <a:r>
              <a:rPr lang="en-US" altLang="ko-KR" dirty="0"/>
              <a:t>if</a:t>
            </a:r>
            <a:r>
              <a:rPr lang="ko-KR" altLang="en-US" dirty="0"/>
              <a:t>문을 사용하여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ko-KR" altLang="en-US" dirty="0"/>
              <a:t>공급 시간을 입력하세요</a:t>
            </a:r>
            <a:r>
              <a:rPr lang="en-US" altLang="ko-KR" dirty="0"/>
              <a:t>.”</a:t>
            </a:r>
            <a:r>
              <a:rPr lang="ko-KR" altLang="en-US" dirty="0"/>
              <a:t> 에러 메시지를 띄움</a:t>
            </a:r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2980FCC-AE24-48A2-B937-0AA5A2A7ABA0}"/>
              </a:ext>
            </a:extLst>
          </p:cNvPr>
          <p:cNvCxnSpPr>
            <a:stCxn id="6" idx="3"/>
            <a:endCxn id="9" idx="2"/>
          </p:cNvCxnSpPr>
          <p:nvPr/>
        </p:nvCxnSpPr>
        <p:spPr>
          <a:xfrm flipV="1">
            <a:off x="7412477" y="1936434"/>
            <a:ext cx="791613" cy="600159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E4C2B43-BDDC-4D64-9E43-1203B9AF0FF9}"/>
              </a:ext>
            </a:extLst>
          </p:cNvPr>
          <p:cNvSpPr/>
          <p:nvPr/>
        </p:nvSpPr>
        <p:spPr>
          <a:xfrm>
            <a:off x="1673157" y="3468540"/>
            <a:ext cx="5486400" cy="1006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29232535-1A93-46F9-9B45-75827C07288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159557" y="3666078"/>
            <a:ext cx="791613" cy="305554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93836C2-03EA-4BC8-840C-2345DE2C75EA}"/>
              </a:ext>
            </a:extLst>
          </p:cNvPr>
          <p:cNvSpPr txBox="1"/>
          <p:nvPr/>
        </p:nvSpPr>
        <p:spPr>
          <a:xfrm>
            <a:off x="7951170" y="3204413"/>
            <a:ext cx="4095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IsNumeric</a:t>
            </a:r>
            <a:r>
              <a:rPr lang="ko-KR" altLang="en-US" dirty="0"/>
              <a:t>함수를 사용하여</a:t>
            </a:r>
            <a:r>
              <a:rPr lang="en-US" altLang="ko-KR" dirty="0"/>
              <a:t> </a:t>
            </a:r>
            <a:r>
              <a:rPr lang="ko-KR" altLang="en-US" dirty="0"/>
              <a:t>숫자 아닌 </a:t>
            </a:r>
            <a:endParaRPr lang="en-US" altLang="ko-KR" dirty="0"/>
          </a:p>
          <a:p>
            <a:r>
              <a:rPr lang="ko-KR" altLang="en-US" dirty="0"/>
              <a:t>값 입력 시 </a:t>
            </a:r>
            <a:r>
              <a:rPr lang="en-US" altLang="ko-KR" dirty="0"/>
              <a:t>“</a:t>
            </a:r>
            <a:r>
              <a:rPr lang="ko-KR" altLang="en-US" dirty="0"/>
              <a:t>숫자를 입력하세요</a:t>
            </a:r>
            <a:r>
              <a:rPr lang="en-US" altLang="ko-KR" dirty="0"/>
              <a:t>.” </a:t>
            </a:r>
          </a:p>
          <a:p>
            <a:r>
              <a:rPr lang="ko-KR" altLang="en-US" dirty="0"/>
              <a:t>메시지 띄움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0B6D2A-BC27-42D4-9BEE-2CB4A83D44FB}"/>
              </a:ext>
            </a:extLst>
          </p:cNvPr>
          <p:cNvSpPr/>
          <p:nvPr/>
        </p:nvSpPr>
        <p:spPr>
          <a:xfrm>
            <a:off x="1926077" y="5038928"/>
            <a:ext cx="7276289" cy="5652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6C1E2-E514-4956-91ED-9DB09381C10E}"/>
              </a:ext>
            </a:extLst>
          </p:cNvPr>
          <p:cNvSpPr txBox="1"/>
          <p:nvPr/>
        </p:nvSpPr>
        <p:spPr>
          <a:xfrm>
            <a:off x="3487178" y="6025173"/>
            <a:ext cx="4154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위의 두 조건을 만족하지 않으면</a:t>
            </a:r>
            <a:endParaRPr lang="en-US" altLang="ko-KR" dirty="0"/>
          </a:p>
          <a:p>
            <a:r>
              <a:rPr lang="en-US" altLang="ko-KR" dirty="0" err="1"/>
              <a:t>DrainSupplyAlertModalForm</a:t>
            </a:r>
            <a:r>
              <a:rPr lang="ko-KR" altLang="en-US" dirty="0"/>
              <a:t>을 불러옴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E1835086-67F0-481C-9219-3387125D301F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 rot="5400000">
            <a:off x="5353740" y="5814690"/>
            <a:ext cx="420965" cy="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7036950-E720-46AD-B0D1-4746A0C55114}"/>
              </a:ext>
            </a:extLst>
          </p:cNvPr>
          <p:cNvSpPr txBox="1"/>
          <p:nvPr/>
        </p:nvSpPr>
        <p:spPr>
          <a:xfrm>
            <a:off x="970961" y="799924"/>
            <a:ext cx="178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HouseForm.cs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77673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소스코드 리뷰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768F6-4B86-451A-A790-CD10638C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879" y="2091642"/>
            <a:ext cx="8430061" cy="451747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C797355-554E-469D-A16D-B8246C5BA90A}"/>
              </a:ext>
            </a:extLst>
          </p:cNvPr>
          <p:cNvSpPr/>
          <p:nvPr/>
        </p:nvSpPr>
        <p:spPr>
          <a:xfrm>
            <a:off x="1295724" y="3842209"/>
            <a:ext cx="3638145" cy="8171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5BA488C-1128-4836-9F5D-3057CF4D880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933869" y="4250771"/>
            <a:ext cx="114181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4CD6549-9C30-4C20-83B7-AEA167837DBD}"/>
              </a:ext>
            </a:extLst>
          </p:cNvPr>
          <p:cNvSpPr txBox="1"/>
          <p:nvPr/>
        </p:nvSpPr>
        <p:spPr>
          <a:xfrm>
            <a:off x="6370320" y="3988124"/>
            <a:ext cx="5351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DrainSeconds.Text</a:t>
            </a:r>
            <a:r>
              <a:rPr lang="ko-KR" altLang="en-US" dirty="0"/>
              <a:t>를 </a:t>
            </a:r>
            <a:r>
              <a:rPr lang="en-US" altLang="ko-KR" dirty="0" err="1"/>
              <a:t>SupplySeconds</a:t>
            </a:r>
            <a:r>
              <a:rPr lang="ko-KR" altLang="en-US" dirty="0"/>
              <a:t>에 받아온 후 </a:t>
            </a:r>
            <a:endParaRPr lang="en-US" altLang="ko-KR" dirty="0"/>
          </a:p>
          <a:p>
            <a:r>
              <a:rPr lang="en-US" altLang="ko-KR" dirty="0" err="1"/>
              <a:t>DrainSupplySeconds</a:t>
            </a:r>
            <a:r>
              <a:rPr lang="ko-KR" altLang="en-US" dirty="0"/>
              <a:t>에 </a:t>
            </a:r>
            <a:r>
              <a:rPr lang="en-US" altLang="ko-KR" dirty="0" err="1"/>
              <a:t>SupplySeconds</a:t>
            </a:r>
            <a:r>
              <a:rPr lang="ko-KR" altLang="en-US" dirty="0"/>
              <a:t>를 대입함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82136EB-7A62-44D3-A7B8-B6A56314055C}"/>
              </a:ext>
            </a:extLst>
          </p:cNvPr>
          <p:cNvSpPr/>
          <p:nvPr/>
        </p:nvSpPr>
        <p:spPr>
          <a:xfrm>
            <a:off x="1295724" y="3355826"/>
            <a:ext cx="7928809" cy="189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4EA540F-A308-438E-A867-A9CC9B6D5B0A}"/>
              </a:ext>
            </a:extLst>
          </p:cNvPr>
          <p:cNvCxnSpPr>
            <a:stCxn id="10" idx="0"/>
            <a:endCxn id="11" idx="2"/>
          </p:cNvCxnSpPr>
          <p:nvPr/>
        </p:nvCxnSpPr>
        <p:spPr>
          <a:xfrm rot="16200000" flipV="1">
            <a:off x="6931418" y="1873681"/>
            <a:ext cx="443154" cy="3785731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7C063332-7D64-4E54-AE74-094594EBF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707" y="1604016"/>
            <a:ext cx="3067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5792A684-1E31-4B54-B7B7-876AD2805083}"/>
              </a:ext>
            </a:extLst>
          </p:cNvPr>
          <p:cNvCxnSpPr>
            <a:cxnSpLocks/>
            <a:stCxn id="11" idx="3"/>
            <a:endCxn id="18" idx="2"/>
          </p:cNvCxnSpPr>
          <p:nvPr/>
        </p:nvCxnSpPr>
        <p:spPr>
          <a:xfrm flipH="1" flipV="1">
            <a:off x="8223446" y="2975807"/>
            <a:ext cx="1001087" cy="474591"/>
          </a:xfrm>
          <a:prstGeom prst="bentConnector4">
            <a:avLst>
              <a:gd name="adj1" fmla="val -22835"/>
              <a:gd name="adj2" fmla="val 5996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CFAEF1-86AE-43C7-A6C1-91AF65B5BE34}"/>
              </a:ext>
            </a:extLst>
          </p:cNvPr>
          <p:cNvSpPr txBox="1"/>
          <p:nvPr/>
        </p:nvSpPr>
        <p:spPr>
          <a:xfrm>
            <a:off x="959469" y="1062361"/>
            <a:ext cx="5588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DrainSupplySeconds</a:t>
            </a:r>
            <a:r>
              <a:rPr lang="ko-KR" altLang="en-US" dirty="0"/>
              <a:t>함수를 이용하여 </a:t>
            </a:r>
            <a:endParaRPr lang="en-US" altLang="ko-KR" dirty="0"/>
          </a:p>
          <a:p>
            <a:r>
              <a:rPr lang="en-US" altLang="ko-KR" dirty="0" err="1"/>
              <a:t>labelDrainSupplySeconds.Text</a:t>
            </a:r>
            <a:r>
              <a:rPr lang="ko-KR" altLang="en-US" dirty="0"/>
              <a:t>에 받아온 값을 </a:t>
            </a:r>
            <a:r>
              <a:rPr lang="ko-KR" altLang="en-US" dirty="0" err="1"/>
              <a:t>넣어줌</a:t>
            </a:r>
            <a:endParaRPr lang="en-US" altLang="ko-KR" dirty="0"/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3F981B23-1E6D-4FAD-A423-095A71F18723}"/>
              </a:ext>
            </a:extLst>
          </p:cNvPr>
          <p:cNvCxnSpPr>
            <a:endCxn id="30" idx="3"/>
          </p:cNvCxnSpPr>
          <p:nvPr/>
        </p:nvCxnSpPr>
        <p:spPr>
          <a:xfrm rot="10800000">
            <a:off x="6547795" y="1385528"/>
            <a:ext cx="2081081" cy="323165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63E5D76-1E5A-45E3-9545-23D84E8CA2DC}"/>
              </a:ext>
            </a:extLst>
          </p:cNvPr>
          <p:cNvSpPr txBox="1"/>
          <p:nvPr/>
        </p:nvSpPr>
        <p:spPr>
          <a:xfrm>
            <a:off x="679672" y="1715501"/>
            <a:ext cx="354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DrainSupplyAlertModalForm.cs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65532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소스코드 리뷰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4768F6-4B86-451A-A790-CD10638C4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239" y="1705562"/>
            <a:ext cx="8430061" cy="451747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B6772F-3F39-465F-9750-DA0686FF5361}"/>
              </a:ext>
            </a:extLst>
          </p:cNvPr>
          <p:cNvSpPr/>
          <p:nvPr/>
        </p:nvSpPr>
        <p:spPr>
          <a:xfrm>
            <a:off x="1724174" y="4565083"/>
            <a:ext cx="4007795" cy="88521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EB39B02-7A31-4416-B1A5-1B6C31A6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174" y="2854983"/>
            <a:ext cx="3067478" cy="1371791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9019D1B-7C80-4F9E-B078-ECBF20668568}"/>
              </a:ext>
            </a:extLst>
          </p:cNvPr>
          <p:cNvCxnSpPr>
            <a:cxnSpLocks/>
            <a:endCxn id="14" idx="1"/>
          </p:cNvCxnSpPr>
          <p:nvPr/>
        </p:nvCxnSpPr>
        <p:spPr>
          <a:xfrm rot="10800000" flipV="1">
            <a:off x="1724175" y="4020334"/>
            <a:ext cx="992221" cy="987358"/>
          </a:xfrm>
          <a:prstGeom prst="bentConnector3">
            <a:avLst>
              <a:gd name="adj1" fmla="val 12303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DC82EF0-70D9-4A14-A4C2-B47168490017}"/>
              </a:ext>
            </a:extLst>
          </p:cNvPr>
          <p:cNvSpPr/>
          <p:nvPr/>
        </p:nvSpPr>
        <p:spPr>
          <a:xfrm>
            <a:off x="1335067" y="5684311"/>
            <a:ext cx="5418307" cy="2037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E741B6C-EAB4-4329-B1AB-8FDEC384EAB5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6753374" y="5781040"/>
            <a:ext cx="894944" cy="5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61C4E74-1DAC-4CA5-AC8D-5FFD4D06BDA9}"/>
              </a:ext>
            </a:extLst>
          </p:cNvPr>
          <p:cNvCxnSpPr>
            <a:cxnSpLocks/>
            <a:endCxn id="19" idx="1"/>
          </p:cNvCxnSpPr>
          <p:nvPr/>
        </p:nvCxnSpPr>
        <p:spPr>
          <a:xfrm rot="10800000" flipV="1">
            <a:off x="1335067" y="3884146"/>
            <a:ext cx="2393004" cy="1902032"/>
          </a:xfrm>
          <a:prstGeom prst="bentConnector3">
            <a:avLst>
              <a:gd name="adj1" fmla="val 10955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B50A005-80BF-4107-94DF-568CFD2222B7}"/>
              </a:ext>
            </a:extLst>
          </p:cNvPr>
          <p:cNvSpPr/>
          <p:nvPr/>
        </p:nvSpPr>
        <p:spPr>
          <a:xfrm>
            <a:off x="3329237" y="3884146"/>
            <a:ext cx="719847" cy="223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7B615E-56E4-4B70-B364-C73F6CBB76D2}"/>
              </a:ext>
            </a:extLst>
          </p:cNvPr>
          <p:cNvSpPr txBox="1"/>
          <p:nvPr/>
        </p:nvSpPr>
        <p:spPr>
          <a:xfrm>
            <a:off x="7650757" y="5596374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취소 버튼을 누르면 창이 닫힘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4B4A181-A1AF-469F-81FE-173AB905C331}"/>
              </a:ext>
            </a:extLst>
          </p:cNvPr>
          <p:cNvSpPr txBox="1"/>
          <p:nvPr/>
        </p:nvSpPr>
        <p:spPr>
          <a:xfrm>
            <a:off x="6492031" y="4684525"/>
            <a:ext cx="42655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확인 버튼을 누르면 </a:t>
            </a:r>
            <a:r>
              <a:rPr lang="en-US" altLang="ko-KR" dirty="0" err="1"/>
              <a:t>SupplyPresenter</a:t>
            </a:r>
            <a:r>
              <a:rPr lang="ko-KR" altLang="en-US" dirty="0"/>
              <a:t>의 </a:t>
            </a:r>
            <a:endParaRPr lang="en-US" altLang="ko-KR" dirty="0"/>
          </a:p>
          <a:p>
            <a:r>
              <a:rPr lang="en-US" altLang="ko-KR" dirty="0" err="1"/>
              <a:t>RequestDrainSupply</a:t>
            </a:r>
            <a:r>
              <a:rPr lang="en-US" altLang="ko-KR" dirty="0"/>
              <a:t>()</a:t>
            </a:r>
            <a:r>
              <a:rPr lang="ko-KR" altLang="en-US" dirty="0"/>
              <a:t>를 실행함</a:t>
            </a: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E79E3FE-1CAD-4559-AA5D-034C42B9B249}"/>
              </a:ext>
            </a:extLst>
          </p:cNvPr>
          <p:cNvCxnSpPr>
            <a:stCxn id="14" idx="3"/>
            <a:endCxn id="36" idx="1"/>
          </p:cNvCxnSpPr>
          <p:nvPr/>
        </p:nvCxnSpPr>
        <p:spPr>
          <a:xfrm flipV="1">
            <a:off x="5731969" y="5007691"/>
            <a:ext cx="76006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C28727E6-8393-4527-8153-B10440CB8B1F}"/>
              </a:ext>
            </a:extLst>
          </p:cNvPr>
          <p:cNvSpPr txBox="1"/>
          <p:nvPr/>
        </p:nvSpPr>
        <p:spPr>
          <a:xfrm>
            <a:off x="1147032" y="1329421"/>
            <a:ext cx="354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DrainSupplyAlertModalForm.cs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21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596300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07</a:t>
            </a:r>
            <a:r>
              <a:rPr lang="ko-KR" altLang="en-US" spc="300" dirty="0"/>
              <a:t>월 </a:t>
            </a:r>
            <a:r>
              <a:rPr lang="en-US" altLang="ko-KR" spc="300" dirty="0"/>
              <a:t>02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43825867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소스코드 리뷰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77EC1D6-77C4-416A-864B-9A2678441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79" y="1719034"/>
            <a:ext cx="6547901" cy="49127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089850-4053-4CB5-97DD-DE2E0CBF0F03}"/>
              </a:ext>
            </a:extLst>
          </p:cNvPr>
          <p:cNvSpPr txBox="1"/>
          <p:nvPr/>
        </p:nvSpPr>
        <p:spPr>
          <a:xfrm>
            <a:off x="701311" y="1259063"/>
            <a:ext cx="22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SupplyPresenter.cs</a:t>
            </a:r>
            <a:r>
              <a:rPr lang="en-US" altLang="ko-KR" dirty="0"/>
              <a:t>]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90EAA3-063D-4427-B0B0-FE5D9D8A6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480" y="2444771"/>
            <a:ext cx="4340301" cy="57375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4419804-8BD1-4871-9433-0B6A0C0F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480" y="3715826"/>
            <a:ext cx="2682672" cy="7395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C65FA6-4AAF-4247-BC80-6F9F02BBF810}"/>
              </a:ext>
            </a:extLst>
          </p:cNvPr>
          <p:cNvSpPr txBox="1"/>
          <p:nvPr/>
        </p:nvSpPr>
        <p:spPr>
          <a:xfrm>
            <a:off x="7312882" y="3299252"/>
            <a:ext cx="355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IDrainSupplyAlertModalView.cs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6B177C-09B2-424A-BDD0-7905769B6E1A}"/>
              </a:ext>
            </a:extLst>
          </p:cNvPr>
          <p:cNvSpPr txBox="1"/>
          <p:nvPr/>
        </p:nvSpPr>
        <p:spPr>
          <a:xfrm>
            <a:off x="7312882" y="2023093"/>
            <a:ext cx="2241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SupplyPresenter.cs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5A07180-EE43-41D0-907A-FE480CF3DF75}"/>
              </a:ext>
            </a:extLst>
          </p:cNvPr>
          <p:cNvSpPr/>
          <p:nvPr/>
        </p:nvSpPr>
        <p:spPr>
          <a:xfrm>
            <a:off x="7343480" y="2731649"/>
            <a:ext cx="3659800" cy="1715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749001F6-A48F-4F0F-9089-20DF3A8EA818}"/>
              </a:ext>
            </a:extLst>
          </p:cNvPr>
          <p:cNvCxnSpPr>
            <a:stCxn id="12" idx="0"/>
          </p:cNvCxnSpPr>
          <p:nvPr/>
        </p:nvCxnSpPr>
        <p:spPr>
          <a:xfrm flipV="1">
            <a:off x="8684816" y="2903220"/>
            <a:ext cx="1984" cy="81260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9489FC-58A3-43C2-A6A4-BF4CFE81136F}"/>
              </a:ext>
            </a:extLst>
          </p:cNvPr>
          <p:cNvSpPr/>
          <p:nvPr/>
        </p:nvSpPr>
        <p:spPr>
          <a:xfrm>
            <a:off x="3390900" y="1988750"/>
            <a:ext cx="3886200" cy="1677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2D6E4E3B-65F4-4836-9DD8-4D261132586D}"/>
              </a:ext>
            </a:extLst>
          </p:cNvPr>
          <p:cNvCxnSpPr>
            <a:cxnSpLocks/>
            <a:stCxn id="17" idx="0"/>
            <a:endCxn id="22" idx="2"/>
          </p:cNvCxnSpPr>
          <p:nvPr/>
        </p:nvCxnSpPr>
        <p:spPr>
          <a:xfrm rot="16200000" flipV="1">
            <a:off x="6966095" y="524364"/>
            <a:ext cx="575190" cy="383938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DBE297-452A-428C-A7F7-C03621890CDD}"/>
              </a:ext>
            </a:extLst>
          </p:cNvPr>
          <p:cNvSpPr/>
          <p:nvPr/>
        </p:nvSpPr>
        <p:spPr>
          <a:xfrm>
            <a:off x="1036320" y="2903220"/>
            <a:ext cx="4579620" cy="3596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540DAAC1-1FE3-4D3B-8BBA-60ED887F59A4}"/>
              </a:ext>
            </a:extLst>
          </p:cNvPr>
          <p:cNvCxnSpPr>
            <a:stCxn id="25" idx="3"/>
          </p:cNvCxnSpPr>
          <p:nvPr/>
        </p:nvCxnSpPr>
        <p:spPr>
          <a:xfrm>
            <a:off x="5615940" y="4701540"/>
            <a:ext cx="922020" cy="891540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32A61B5-F239-4FA6-92C4-ACBAACEE703E}"/>
              </a:ext>
            </a:extLst>
          </p:cNvPr>
          <p:cNvSpPr txBox="1"/>
          <p:nvPr/>
        </p:nvSpPr>
        <p:spPr>
          <a:xfrm>
            <a:off x="6595405" y="5269914"/>
            <a:ext cx="34307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배수 관리기 제외한 다른 </a:t>
            </a:r>
            <a:endParaRPr lang="en-US" altLang="ko-KR" dirty="0"/>
          </a:p>
          <a:p>
            <a:r>
              <a:rPr lang="ko-KR" altLang="en-US" dirty="0"/>
              <a:t>기능들은 이용하지 못하도록 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74074B-6CF3-4AE4-8BDE-7FA53B6B567A}"/>
              </a:ext>
            </a:extLst>
          </p:cNvPr>
          <p:cNvSpPr txBox="1"/>
          <p:nvPr/>
        </p:nvSpPr>
        <p:spPr>
          <a:xfrm>
            <a:off x="3298697" y="1047418"/>
            <a:ext cx="79099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IDrainSupplyAlertModalView</a:t>
            </a:r>
            <a:r>
              <a:rPr lang="ko-KR" altLang="en-US" dirty="0"/>
              <a:t>의 </a:t>
            </a:r>
            <a:r>
              <a:rPr lang="en-US" altLang="ko-KR" dirty="0" err="1"/>
              <a:t>DrainSupplySeconds</a:t>
            </a:r>
            <a:r>
              <a:rPr lang="ko-KR" altLang="en-US" dirty="0"/>
              <a:t>를 </a:t>
            </a:r>
            <a:r>
              <a:rPr lang="en-US" altLang="ko-KR" dirty="0" err="1"/>
              <a:t>SupplyPresenter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en-US" altLang="ko-KR" dirty="0" err="1"/>
              <a:t>drainSuipplyAlertModalView</a:t>
            </a:r>
            <a:r>
              <a:rPr lang="ko-KR" altLang="en-US" dirty="0"/>
              <a:t>로 불러오고 </a:t>
            </a:r>
            <a:r>
              <a:rPr lang="en-US" altLang="ko-KR" dirty="0" err="1"/>
              <a:t>DrainSupplyInfo</a:t>
            </a:r>
            <a:r>
              <a:rPr lang="ko-KR" altLang="en-US" dirty="0"/>
              <a:t>에 </a:t>
            </a:r>
            <a:endParaRPr lang="en-US" altLang="ko-KR" dirty="0"/>
          </a:p>
          <a:p>
            <a:r>
              <a:rPr lang="en-US" altLang="ko-KR" dirty="0" err="1"/>
              <a:t>DrainSupplySeconds</a:t>
            </a:r>
            <a:r>
              <a:rPr lang="ko-KR" altLang="en-US" dirty="0"/>
              <a:t>를 </a:t>
            </a:r>
            <a:r>
              <a:rPr lang="ko-KR" altLang="en-US" dirty="0" err="1"/>
              <a:t>넣어줌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23709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소스코드 리뷰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8F4793-7503-4FE8-BE16-373F3B81E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94" y="1483360"/>
            <a:ext cx="5759862" cy="467845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00E4CA7-B718-4AED-BA4B-61350E4E1B28}"/>
              </a:ext>
            </a:extLst>
          </p:cNvPr>
          <p:cNvSpPr/>
          <p:nvPr/>
        </p:nvSpPr>
        <p:spPr>
          <a:xfrm>
            <a:off x="1198880" y="2418080"/>
            <a:ext cx="3891280" cy="701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ED815D-BE81-4D5E-802D-16C09EA3091B}"/>
              </a:ext>
            </a:extLst>
          </p:cNvPr>
          <p:cNvCxnSpPr>
            <a:stCxn id="8" idx="3"/>
          </p:cNvCxnSpPr>
          <p:nvPr/>
        </p:nvCxnSpPr>
        <p:spPr>
          <a:xfrm>
            <a:off x="5090160" y="2768600"/>
            <a:ext cx="1239520" cy="50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A8CF88C-3FAB-402B-8B09-67EF6E3CF0C0}"/>
              </a:ext>
            </a:extLst>
          </p:cNvPr>
          <p:cNvSpPr txBox="1"/>
          <p:nvPr/>
        </p:nvSpPr>
        <p:spPr>
          <a:xfrm>
            <a:off x="6573520" y="2418080"/>
            <a:ext cx="4322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받아온 </a:t>
            </a:r>
            <a:r>
              <a:rPr lang="en-US" altLang="ko-KR" dirty="0" err="1"/>
              <a:t>DrainSupplySeconds</a:t>
            </a:r>
            <a:r>
              <a:rPr lang="ko-KR" altLang="en-US" dirty="0"/>
              <a:t>문자열 값을</a:t>
            </a:r>
            <a:endParaRPr lang="en-US" altLang="ko-KR" dirty="0"/>
          </a:p>
          <a:p>
            <a:r>
              <a:rPr lang="en-US" altLang="ko-KR" dirty="0"/>
              <a:t>Int32.Parse</a:t>
            </a:r>
            <a:r>
              <a:rPr lang="ko-KR" altLang="en-US" dirty="0"/>
              <a:t>를 이용하여 숫자로 변환함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D5F082-A309-449F-9308-EB3A7B3CABB1}"/>
              </a:ext>
            </a:extLst>
          </p:cNvPr>
          <p:cNvSpPr/>
          <p:nvPr/>
        </p:nvSpPr>
        <p:spPr>
          <a:xfrm>
            <a:off x="1198880" y="3352800"/>
            <a:ext cx="5548176" cy="2809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F415BA9-CBCA-455A-8A51-B90A4AE256D4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6747056" y="4757305"/>
            <a:ext cx="103550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B0E3E1-848B-4859-A07A-E29D3F89642E}"/>
              </a:ext>
            </a:extLst>
          </p:cNvPr>
          <p:cNvSpPr txBox="1"/>
          <p:nvPr/>
        </p:nvSpPr>
        <p:spPr>
          <a:xfrm>
            <a:off x="7782560" y="4296067"/>
            <a:ext cx="39405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하우스 정보와 함께</a:t>
            </a:r>
            <a:r>
              <a:rPr lang="en-US" altLang="ko-KR" dirty="0"/>
              <a:t> API</a:t>
            </a:r>
            <a:r>
              <a:rPr lang="ko-KR" altLang="en-US" dirty="0"/>
              <a:t>명세에 따라 </a:t>
            </a:r>
            <a:endParaRPr lang="en-US" altLang="ko-KR" dirty="0"/>
          </a:p>
          <a:p>
            <a:r>
              <a:rPr lang="en-US" altLang="ko-KR" dirty="0"/>
              <a:t>“</a:t>
            </a:r>
            <a:r>
              <a:rPr lang="en-US" altLang="ko-KR" dirty="0" err="1"/>
              <a:t>drainSupplySeconds</a:t>
            </a:r>
            <a:r>
              <a:rPr lang="en-US" altLang="ko-KR" dirty="0"/>
              <a:t>”</a:t>
            </a:r>
            <a:r>
              <a:rPr lang="ko-KR" altLang="en-US" dirty="0"/>
              <a:t>와 함께 </a:t>
            </a:r>
            <a:endParaRPr lang="en-US" altLang="ko-KR" dirty="0"/>
          </a:p>
          <a:p>
            <a:r>
              <a:rPr lang="en-US" altLang="ko-KR" dirty="0" err="1"/>
              <a:t>DrainSupplySeconds</a:t>
            </a:r>
            <a:r>
              <a:rPr lang="ko-KR" altLang="en-US" dirty="0"/>
              <a:t>값을 전송해줌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402FFF-9725-472B-8B5F-2A85CEA5CDA7}"/>
              </a:ext>
            </a:extLst>
          </p:cNvPr>
          <p:cNvSpPr txBox="1"/>
          <p:nvPr/>
        </p:nvSpPr>
        <p:spPr>
          <a:xfrm>
            <a:off x="874985" y="1065014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[</a:t>
            </a:r>
            <a:r>
              <a:rPr lang="en-US" altLang="ko-KR" dirty="0" err="1"/>
              <a:t>DrainSupplyInfo.cs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624312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18335-0405-45BE-9022-FFF636CAE9F4}"/>
              </a:ext>
            </a:extLst>
          </p:cNvPr>
          <p:cNvSpPr txBox="1"/>
          <p:nvPr/>
        </p:nvSpPr>
        <p:spPr>
          <a:xfrm>
            <a:off x="7597170" y="668620"/>
            <a:ext cx="372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마윤경</a:t>
            </a:r>
            <a:r>
              <a:rPr lang="ko-KR" altLang="en-US" dirty="0"/>
              <a:t> </a:t>
            </a:r>
            <a:r>
              <a:rPr lang="en-US" altLang="ko-KR" dirty="0"/>
              <a:t>: 		</a:t>
            </a: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32440-D89C-435C-A825-32AFF4530C6B}"/>
              </a:ext>
            </a:extLst>
          </p:cNvPr>
          <p:cNvSpPr/>
          <p:nvPr/>
        </p:nvSpPr>
        <p:spPr>
          <a:xfrm>
            <a:off x="8612239" y="740833"/>
            <a:ext cx="788565" cy="234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38CAEE-BE60-4724-B066-59C9F391933A}"/>
              </a:ext>
            </a:extLst>
          </p:cNvPr>
          <p:cNvSpPr/>
          <p:nvPr/>
        </p:nvSpPr>
        <p:spPr>
          <a:xfrm>
            <a:off x="10415873" y="740833"/>
            <a:ext cx="788565" cy="2348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표 4">
            <a:extLst>
              <a:ext uri="{FF2B5EF4-FFF2-40B4-BE49-F238E27FC236}">
                <a16:creationId xmlns:a16="http://schemas.microsoft.com/office/drawing/2014/main" id="{E587F74F-7CB7-48D8-ACBE-E039374E0C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285207"/>
              </p:ext>
            </p:extLst>
          </p:nvPr>
        </p:nvGraphicFramePr>
        <p:xfrm>
          <a:off x="509046" y="1110166"/>
          <a:ext cx="10809872" cy="55223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57020">
                  <a:extLst>
                    <a:ext uri="{9D8B030D-6E8A-4147-A177-3AD203B41FA5}">
                      <a16:colId xmlns:a16="http://schemas.microsoft.com/office/drawing/2014/main" val="2459442279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184929492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654920212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2271150693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1826049338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1553449840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829762507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2949140824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2968897393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1598749116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1860174034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968664030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3918454907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2298398311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3397477362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2598088477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3966803249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922510421"/>
                    </a:ext>
                  </a:extLst>
                </a:gridCol>
                <a:gridCol w="530714">
                  <a:extLst>
                    <a:ext uri="{9D8B030D-6E8A-4147-A177-3AD203B41FA5}">
                      <a16:colId xmlns:a16="http://schemas.microsoft.com/office/drawing/2014/main" val="3881187033"/>
                    </a:ext>
                  </a:extLst>
                </a:gridCol>
              </a:tblGrid>
              <a:tr h="410031">
                <a:tc>
                  <a:txBody>
                    <a:bodyPr/>
                    <a:lstStyle/>
                    <a:p>
                      <a:pPr algn="just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16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19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26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27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3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6199"/>
                  </a:ext>
                </a:extLst>
              </a:tr>
              <a:tr h="7115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현재까지 개발한 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파일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정리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99336"/>
                  </a:ext>
                </a:extLst>
              </a:tr>
              <a:tr h="488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C#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스터디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92D05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92D05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rgbClr val="92D05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57281"/>
                  </a:ext>
                </a:extLst>
              </a:tr>
              <a:tr h="48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42410"/>
                  </a:ext>
                </a:extLst>
              </a:tr>
              <a:tr h="4889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 파일작성</a:t>
                      </a:r>
                      <a:endParaRPr lang="en-US" altLang="ko-KR" sz="1000" b="1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92226"/>
                  </a:ext>
                </a:extLst>
              </a:tr>
              <a:tr h="488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194269"/>
                  </a:ext>
                </a:extLst>
              </a:tr>
              <a:tr h="48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67439"/>
                  </a:ext>
                </a:extLst>
              </a:tr>
              <a:tr h="488981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소스코드 리뷰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87297"/>
                  </a:ext>
                </a:extLst>
              </a:tr>
              <a:tr h="48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81652"/>
                  </a:ext>
                </a:extLst>
              </a:tr>
              <a:tr h="48898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개발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kern="1200" dirty="0">
                        <a:solidFill>
                          <a:schemeClr val="tx1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04504"/>
                  </a:ext>
                </a:extLst>
              </a:tr>
              <a:tr h="4889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613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674613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6929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DC5CC-0635-4650-804A-A09A93C31F03}"/>
              </a:ext>
            </a:extLst>
          </p:cNvPr>
          <p:cNvSpPr/>
          <p:nvPr/>
        </p:nvSpPr>
        <p:spPr>
          <a:xfrm>
            <a:off x="455324" y="294642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CB62B-CAE9-4208-9107-6098B9B6CD7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F1D09-F47A-4E04-9991-895CD32BAA60}"/>
              </a:ext>
            </a:extLst>
          </p:cNvPr>
          <p:cNvSpPr txBox="1"/>
          <p:nvPr/>
        </p:nvSpPr>
        <p:spPr>
          <a:xfrm>
            <a:off x="575429" y="2771792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인터페이스 개발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14318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19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73104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75608608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731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81929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1139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4677"/>
            <a:ext cx="7152106" cy="434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875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425552292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4CB231-F330-4865-BFDE-045124BD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499"/>
          <a:stretch/>
        </p:blipFill>
        <p:spPr>
          <a:xfrm>
            <a:off x="1060268" y="1370614"/>
            <a:ext cx="2152950" cy="42477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3790B23-121E-4CC3-AA0B-C7187FB6D6FF}"/>
              </a:ext>
            </a:extLst>
          </p:cNvPr>
          <p:cNvSpPr/>
          <p:nvPr/>
        </p:nvSpPr>
        <p:spPr>
          <a:xfrm>
            <a:off x="1116830" y="4440025"/>
            <a:ext cx="1588665" cy="11123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6B0A3-4FD9-4C06-8669-E308CFAC9FFA}"/>
              </a:ext>
            </a:extLst>
          </p:cNvPr>
          <p:cNvSpPr txBox="1"/>
          <p:nvPr/>
        </p:nvSpPr>
        <p:spPr>
          <a:xfrm>
            <a:off x="3607568" y="2019120"/>
            <a:ext cx="7083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Yield </a:t>
            </a:r>
            <a:r>
              <a:rPr lang="ko-KR" altLang="en-US" dirty="0"/>
              <a:t>키워드 </a:t>
            </a:r>
            <a:r>
              <a:rPr lang="en-US" altLang="ko-KR" dirty="0"/>
              <a:t>– </a:t>
            </a:r>
            <a:r>
              <a:rPr lang="ko-KR" altLang="en-US" dirty="0"/>
              <a:t>호출자에게 컬렉션 데이터를 하나씩 </a:t>
            </a:r>
            <a:r>
              <a:rPr lang="ko-KR" altLang="en-US" dirty="0" err="1"/>
              <a:t>리턴할</a:t>
            </a:r>
            <a:r>
              <a:rPr lang="ko-KR" altLang="en-US" dirty="0"/>
              <a:t> 때 사용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예외처리 </a:t>
            </a:r>
            <a:r>
              <a:rPr lang="en-US" altLang="ko-KR" dirty="0"/>
              <a:t>– C#</a:t>
            </a:r>
            <a:r>
              <a:rPr lang="ko-KR" altLang="en-US" dirty="0"/>
              <a:t>에서는 </a:t>
            </a:r>
            <a:r>
              <a:rPr lang="en-US" altLang="ko-KR" dirty="0"/>
              <a:t>try, catch, finally </a:t>
            </a:r>
            <a:r>
              <a:rPr lang="ko-KR" altLang="en-US" dirty="0"/>
              <a:t>키워드를 사용하여 핸들링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FD1EDC-79AB-4290-87EB-C71E22ED4AE2}"/>
              </a:ext>
            </a:extLst>
          </p:cNvPr>
          <p:cNvSpPr txBox="1"/>
          <p:nvPr/>
        </p:nvSpPr>
        <p:spPr>
          <a:xfrm>
            <a:off x="3607568" y="3132914"/>
            <a:ext cx="709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네임스페이스 </a:t>
            </a:r>
            <a:r>
              <a:rPr lang="en-US" altLang="ko-KR" dirty="0"/>
              <a:t>- </a:t>
            </a:r>
            <a:r>
              <a:rPr lang="ko-KR" altLang="en-US" dirty="0"/>
              <a:t>무수하게 많은 클래스가 </a:t>
            </a:r>
            <a:r>
              <a:rPr lang="en-US" altLang="ko-KR" dirty="0"/>
              <a:t>namespace </a:t>
            </a:r>
            <a:r>
              <a:rPr lang="ko-KR" altLang="en-US" dirty="0"/>
              <a:t>안에서 정의됨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659F9-2C54-4F9A-8171-56CA5CAA7001}"/>
              </a:ext>
            </a:extLst>
          </p:cNvPr>
          <p:cNvSpPr txBox="1"/>
          <p:nvPr/>
        </p:nvSpPr>
        <p:spPr>
          <a:xfrm>
            <a:off x="3607568" y="4179289"/>
            <a:ext cx="7320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0" dirty="0">
                <a:effectLst/>
                <a:latin typeface="Open Sans"/>
              </a:rPr>
              <a:t>클래스 </a:t>
            </a:r>
            <a:r>
              <a:rPr lang="en-US" altLang="ko-KR" i="0" dirty="0">
                <a:effectLst/>
                <a:latin typeface="Open Sans"/>
              </a:rPr>
              <a:t>- </a:t>
            </a:r>
            <a:r>
              <a:rPr lang="ko-KR" altLang="en-US" i="0" dirty="0">
                <a:effectLst/>
                <a:latin typeface="Open Sans"/>
              </a:rPr>
              <a:t>클래스 </a:t>
            </a:r>
            <a:r>
              <a:rPr lang="ko-KR" altLang="en-US" i="0" dirty="0" err="1">
                <a:effectLst/>
                <a:latin typeface="Open Sans"/>
              </a:rPr>
              <a:t>블럭</a:t>
            </a:r>
            <a:r>
              <a:rPr lang="ko-KR" altLang="en-US" i="0" dirty="0">
                <a:effectLst/>
                <a:latin typeface="Open Sans"/>
              </a:rPr>
              <a:t> 안에 필드</a:t>
            </a:r>
            <a:r>
              <a:rPr lang="en-US" altLang="ko-KR" i="0" dirty="0">
                <a:effectLst/>
                <a:latin typeface="Open Sans"/>
              </a:rPr>
              <a:t>, </a:t>
            </a:r>
            <a:r>
              <a:rPr lang="ko-KR" altLang="en-US" i="0" dirty="0">
                <a:effectLst/>
                <a:latin typeface="Open Sans"/>
              </a:rPr>
              <a:t>메서드</a:t>
            </a:r>
            <a:r>
              <a:rPr lang="en-US" altLang="ko-KR" i="0" dirty="0">
                <a:effectLst/>
                <a:latin typeface="Open Sans"/>
              </a:rPr>
              <a:t>, </a:t>
            </a:r>
            <a:r>
              <a:rPr lang="ko-KR" altLang="en-US" i="0" dirty="0">
                <a:effectLst/>
                <a:latin typeface="Open Sans"/>
              </a:rPr>
              <a:t>속성</a:t>
            </a:r>
            <a:r>
              <a:rPr lang="en-US" altLang="ko-KR" i="0" dirty="0">
                <a:effectLst/>
                <a:latin typeface="Open Sans"/>
              </a:rPr>
              <a:t>, </a:t>
            </a:r>
            <a:r>
              <a:rPr lang="ko-KR" altLang="en-US" i="0" dirty="0">
                <a:effectLst/>
                <a:latin typeface="Open Sans"/>
              </a:rPr>
              <a:t>이벤트 등을 정의</a:t>
            </a:r>
            <a:endParaRPr lang="en-US" altLang="ko-KR" i="0" dirty="0">
              <a:effectLst/>
              <a:latin typeface="Open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04F168-602F-4AF3-89FC-09BB7DF7065D}"/>
              </a:ext>
            </a:extLst>
          </p:cNvPr>
          <p:cNvSpPr txBox="1"/>
          <p:nvPr/>
        </p:nvSpPr>
        <p:spPr>
          <a:xfrm>
            <a:off x="3607568" y="3693514"/>
            <a:ext cx="1127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구조체 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Open Sans"/>
              </a:rPr>
              <a:t>–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클래스와 거의 비슷한 구조지만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상속은 할 수 없음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479734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yield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5CFAF8-EEEE-49F4-B4B2-7B5CA0EF1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087" y="1129159"/>
            <a:ext cx="5539826" cy="44630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96DA32-2B95-42E2-B795-2C9BC93EF46D}"/>
              </a:ext>
            </a:extLst>
          </p:cNvPr>
          <p:cNvSpPr txBox="1"/>
          <p:nvPr/>
        </p:nvSpPr>
        <p:spPr>
          <a:xfrm>
            <a:off x="3113709" y="5723687"/>
            <a:ext cx="5964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Yield return</a:t>
            </a:r>
            <a:r>
              <a:rPr lang="ko-KR" altLang="en-US" dirty="0"/>
              <a:t>을 사용하여 컬렉션 데이터를 하나씩 </a:t>
            </a:r>
            <a:r>
              <a:rPr lang="ko-KR" altLang="en-US" dirty="0" err="1"/>
              <a:t>리턴함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87136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예외처리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C28F9D-CB3C-48F7-8CB7-A00608250874}"/>
              </a:ext>
            </a:extLst>
          </p:cNvPr>
          <p:cNvSpPr txBox="1"/>
          <p:nvPr/>
        </p:nvSpPr>
        <p:spPr>
          <a:xfrm>
            <a:off x="1064029" y="1961804"/>
            <a:ext cx="83548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Try</a:t>
            </a:r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Catch</a:t>
            </a:r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Finally</a:t>
            </a:r>
          </a:p>
          <a:p>
            <a:r>
              <a:rPr lang="en-US" altLang="ko-KR" dirty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57835C-6BD5-43CF-A62F-558613BB627B}"/>
              </a:ext>
            </a:extLst>
          </p:cNvPr>
          <p:cNvSpPr/>
          <p:nvPr/>
        </p:nvSpPr>
        <p:spPr>
          <a:xfrm>
            <a:off x="1064029" y="1961804"/>
            <a:ext cx="1579418" cy="1180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C38F5A-980E-4728-9F78-C8952541BA6A}"/>
              </a:ext>
            </a:extLst>
          </p:cNvPr>
          <p:cNvSpPr txBox="1"/>
          <p:nvPr/>
        </p:nvSpPr>
        <p:spPr>
          <a:xfrm>
            <a:off x="4160365" y="2377440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실제 실행하고 싶은 프로그램 명령문들을 갖는 </a:t>
            </a:r>
            <a:r>
              <a:rPr lang="ko-KR" altLang="en-US" dirty="0" err="1"/>
              <a:t>블럭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13139FA-9CBD-486F-9458-102264426783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43447" y="2552008"/>
            <a:ext cx="1504347" cy="1009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CBDB232-EC14-447E-BEA9-49E4254143DF}"/>
              </a:ext>
            </a:extLst>
          </p:cNvPr>
          <p:cNvSpPr/>
          <p:nvPr/>
        </p:nvSpPr>
        <p:spPr>
          <a:xfrm>
            <a:off x="1064574" y="3149955"/>
            <a:ext cx="1579418" cy="107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34E543-304D-4D43-ABD4-741ADE7A2FA0}"/>
              </a:ext>
            </a:extLst>
          </p:cNvPr>
          <p:cNvSpPr txBox="1"/>
          <p:nvPr/>
        </p:nvSpPr>
        <p:spPr>
          <a:xfrm>
            <a:off x="4147794" y="3429000"/>
            <a:ext cx="7376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모든 </a:t>
            </a:r>
            <a:r>
              <a:rPr lang="en-US" altLang="ko-KR" dirty="0"/>
              <a:t>Exception</a:t>
            </a:r>
            <a:r>
              <a:rPr lang="ko-KR" altLang="en-US" dirty="0"/>
              <a:t>을 일괄적으로 잡거나 특정 </a:t>
            </a:r>
            <a:r>
              <a:rPr lang="en-US" altLang="ko-KR" dirty="0"/>
              <a:t>Exception</a:t>
            </a:r>
            <a:r>
              <a:rPr lang="ko-KR" altLang="en-US" dirty="0"/>
              <a:t>을 선별하여 잡음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F482AB9-A03C-41D1-A613-C0B5CA47D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4090" y="3863146"/>
            <a:ext cx="3267531" cy="13813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BCA9A9-6826-4666-88EA-EF750B19ADBE}"/>
              </a:ext>
            </a:extLst>
          </p:cNvPr>
          <p:cNvSpPr txBox="1"/>
          <p:nvPr/>
        </p:nvSpPr>
        <p:spPr>
          <a:xfrm>
            <a:off x="4248592" y="4553805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마지막으로 실행되는 문장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640D47-1DC0-426D-B77B-ABF7366948BB}"/>
              </a:ext>
            </a:extLst>
          </p:cNvPr>
          <p:cNvSpPr/>
          <p:nvPr/>
        </p:nvSpPr>
        <p:spPr>
          <a:xfrm>
            <a:off x="1060148" y="4228913"/>
            <a:ext cx="1579418" cy="10772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D16CF79-C5DF-46FB-8CA0-40A272364820}"/>
              </a:ext>
            </a:extLst>
          </p:cNvPr>
          <p:cNvCxnSpPr>
            <a:cxnSpLocks/>
          </p:cNvCxnSpPr>
          <p:nvPr/>
        </p:nvCxnSpPr>
        <p:spPr>
          <a:xfrm>
            <a:off x="2643447" y="3611757"/>
            <a:ext cx="150434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F089A0C-2A71-4CF7-9460-F8B08539E365}"/>
              </a:ext>
            </a:extLst>
          </p:cNvPr>
          <p:cNvCxnSpPr>
            <a:cxnSpLocks/>
          </p:cNvCxnSpPr>
          <p:nvPr/>
        </p:nvCxnSpPr>
        <p:spPr>
          <a:xfrm>
            <a:off x="2639566" y="4738471"/>
            <a:ext cx="150822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14351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1FE15E-39B3-4DC6-827F-EE5BAC863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8" y="1572306"/>
            <a:ext cx="3243234" cy="2695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504F29-EADA-4D52-86A8-61AB85F0FEB7}"/>
              </a:ext>
            </a:extLst>
          </p:cNvPr>
          <p:cNvSpPr txBox="1"/>
          <p:nvPr/>
        </p:nvSpPr>
        <p:spPr>
          <a:xfrm>
            <a:off x="4299819" y="1572306"/>
            <a:ext cx="5453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무수하게 많은 클래스가 </a:t>
            </a:r>
            <a:r>
              <a:rPr lang="en-US" altLang="ko-KR" dirty="0"/>
              <a:t>namespace </a:t>
            </a:r>
            <a:r>
              <a:rPr lang="ko-KR" altLang="en-US" dirty="0"/>
              <a:t>안에서 정의됨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179D127-DA7B-4570-A1D6-DAB07F3C1910}"/>
              </a:ext>
            </a:extLst>
          </p:cNvPr>
          <p:cNvSpPr/>
          <p:nvPr/>
        </p:nvSpPr>
        <p:spPr>
          <a:xfrm>
            <a:off x="517768" y="1572306"/>
            <a:ext cx="3243234" cy="5288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0E3E5D02-7D4A-4825-9CEE-148293FAA615}"/>
              </a:ext>
            </a:extLst>
          </p:cNvPr>
          <p:cNvCxnSpPr>
            <a:stCxn id="7" idx="0"/>
            <a:endCxn id="6" idx="1"/>
          </p:cNvCxnSpPr>
          <p:nvPr/>
        </p:nvCxnSpPr>
        <p:spPr>
          <a:xfrm rot="16200000" flipH="1">
            <a:off x="3127269" y="584422"/>
            <a:ext cx="184666" cy="2160434"/>
          </a:xfrm>
          <a:prstGeom prst="bentConnector4">
            <a:avLst>
              <a:gd name="adj1" fmla="val -123791"/>
              <a:gd name="adj2" fmla="val 8753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419776AB-E1A1-4F57-A6C1-7CE216C3D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76" y="2435876"/>
            <a:ext cx="3762900" cy="294363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68B9354-6FFA-41D2-8981-4B8E14E598AE}"/>
              </a:ext>
            </a:extLst>
          </p:cNvPr>
          <p:cNvSpPr/>
          <p:nvPr/>
        </p:nvSpPr>
        <p:spPr>
          <a:xfrm>
            <a:off x="4443279" y="2929378"/>
            <a:ext cx="3125586" cy="4946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3776381-25CE-4E84-BB85-9675FA84A5B9}"/>
              </a:ext>
            </a:extLst>
          </p:cNvPr>
          <p:cNvSpPr/>
          <p:nvPr/>
        </p:nvSpPr>
        <p:spPr>
          <a:xfrm>
            <a:off x="4071976" y="3907694"/>
            <a:ext cx="1518460" cy="369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AB071-7E5A-4473-BFA3-E42E0D18BCD2}"/>
              </a:ext>
            </a:extLst>
          </p:cNvPr>
          <p:cNvSpPr txBox="1"/>
          <p:nvPr/>
        </p:nvSpPr>
        <p:spPr>
          <a:xfrm>
            <a:off x="8145850" y="2992016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클래스명 앞에 네임스페이스 작성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CCEC1-0E65-4143-9C2D-BECB854ED39A}"/>
              </a:ext>
            </a:extLst>
          </p:cNvPr>
          <p:cNvSpPr txBox="1"/>
          <p:nvPr/>
        </p:nvSpPr>
        <p:spPr>
          <a:xfrm>
            <a:off x="4013244" y="5549848"/>
            <a:ext cx="7111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프로그램 맨 위에 해당 </a:t>
            </a:r>
            <a:r>
              <a:rPr lang="en-US" altLang="ko-KR" dirty="0"/>
              <a:t>using</a:t>
            </a:r>
            <a:r>
              <a:rPr lang="ko-KR" altLang="en-US" dirty="0"/>
              <a:t>을 사용하여 사용하고자 하는</a:t>
            </a:r>
            <a:endParaRPr lang="en-US" altLang="ko-KR" dirty="0"/>
          </a:p>
          <a:p>
            <a:r>
              <a:rPr lang="ko-KR" altLang="en-US" dirty="0"/>
              <a:t>네임 스페이스 설정 </a:t>
            </a:r>
            <a:r>
              <a:rPr lang="en-US" altLang="ko-KR" dirty="0"/>
              <a:t>- &gt; </a:t>
            </a:r>
            <a:r>
              <a:rPr lang="ko-KR" altLang="en-US" dirty="0"/>
              <a:t>이후 네임스페이스 없이 직접 클래스 사용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3AB1D2-C7C0-407D-8E4E-7E4D24AC6EE9}"/>
              </a:ext>
            </a:extLst>
          </p:cNvPr>
          <p:cNvSpPr/>
          <p:nvPr/>
        </p:nvSpPr>
        <p:spPr>
          <a:xfrm>
            <a:off x="4487611" y="4760732"/>
            <a:ext cx="2333107" cy="369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D76508D-5F90-444E-99D6-9064064055CF}"/>
              </a:ext>
            </a:extLst>
          </p:cNvPr>
          <p:cNvCxnSpPr>
            <a:stCxn id="13" idx="3"/>
            <a:endCxn id="16" idx="3"/>
          </p:cNvCxnSpPr>
          <p:nvPr/>
        </p:nvCxnSpPr>
        <p:spPr>
          <a:xfrm>
            <a:off x="5590436" y="4092359"/>
            <a:ext cx="1230282" cy="853038"/>
          </a:xfrm>
          <a:prstGeom prst="bentConnector3">
            <a:avLst>
              <a:gd name="adj1" fmla="val 118581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B90C33CA-F57D-45CA-89AD-14787862D726}"/>
              </a:ext>
            </a:extLst>
          </p:cNvPr>
          <p:cNvCxnSpPr>
            <a:endCxn id="15" idx="3"/>
          </p:cNvCxnSpPr>
          <p:nvPr/>
        </p:nvCxnSpPr>
        <p:spPr>
          <a:xfrm>
            <a:off x="7108896" y="4475332"/>
            <a:ext cx="4015590" cy="1397682"/>
          </a:xfrm>
          <a:prstGeom prst="bentConnector3">
            <a:avLst>
              <a:gd name="adj1" fmla="val 10569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F96F4057-96DE-4564-9EFD-3BB6EBDC10D2}"/>
              </a:ext>
            </a:extLst>
          </p:cNvPr>
          <p:cNvCxnSpPr>
            <a:cxnSpLocks/>
            <a:stCxn id="12" idx="3"/>
            <a:endCxn id="14" idx="1"/>
          </p:cNvCxnSpPr>
          <p:nvPr/>
        </p:nvCxnSpPr>
        <p:spPr>
          <a:xfrm>
            <a:off x="7568865" y="3176682"/>
            <a:ext cx="576985" cy="12700"/>
          </a:xfrm>
          <a:prstGeom prst="bentConnector3">
            <a:avLst>
              <a:gd name="adj1" fmla="val 4673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11834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구조체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A0EFAE-D55E-4492-80C6-35725F669A57}"/>
              </a:ext>
            </a:extLst>
          </p:cNvPr>
          <p:cNvSpPr txBox="1"/>
          <p:nvPr/>
        </p:nvSpPr>
        <p:spPr>
          <a:xfrm>
            <a:off x="590474" y="6113538"/>
            <a:ext cx="11271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000000"/>
                </a:solidFill>
                <a:effectLst/>
                <a:latin typeface="Open Sans"/>
              </a:rPr>
              <a:t>C#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의 구조체는 클래스와 같이 메서드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프로퍼티 등 거의 비슷한 구조를 가지고 있지만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Open Sans"/>
              </a:rPr>
              <a:t>, </a:t>
            </a:r>
            <a:r>
              <a:rPr lang="ko-KR" altLang="en-US" i="0" dirty="0">
                <a:solidFill>
                  <a:srgbClr val="000000"/>
                </a:solidFill>
                <a:effectLst/>
                <a:latin typeface="Open Sans"/>
              </a:rPr>
              <a:t>상속은 할 수 없음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62A6ACF-A429-4DF9-A4C1-2FCE6B763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34" y="1054831"/>
            <a:ext cx="4814301" cy="49217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A7B18EB-C7F1-4032-9485-7434F052C7E7}"/>
              </a:ext>
            </a:extLst>
          </p:cNvPr>
          <p:cNvSpPr/>
          <p:nvPr/>
        </p:nvSpPr>
        <p:spPr>
          <a:xfrm>
            <a:off x="1490575" y="2013700"/>
            <a:ext cx="3929837" cy="24923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8936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C# -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클래스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F64D27-3DCE-4266-A2E8-9146EEA0AD16}"/>
              </a:ext>
            </a:extLst>
          </p:cNvPr>
          <p:cNvSpPr txBox="1"/>
          <p:nvPr/>
        </p:nvSpPr>
        <p:spPr>
          <a:xfrm>
            <a:off x="6006015" y="5190812"/>
            <a:ext cx="65341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i="0" dirty="0">
                <a:effectLst/>
                <a:latin typeface="Open Sans"/>
              </a:rPr>
              <a:t>클래스 각 멤버들은 </a:t>
            </a:r>
            <a:r>
              <a:rPr lang="en-US" altLang="ko-KR" i="0" dirty="0">
                <a:effectLst/>
                <a:latin typeface="Open Sans"/>
              </a:rPr>
              <a:t>public, protected, private</a:t>
            </a:r>
            <a:r>
              <a:rPr lang="ko-KR" altLang="en-US" i="0" dirty="0">
                <a:effectLst/>
                <a:latin typeface="Open Sans"/>
              </a:rPr>
              <a:t>에 따라</a:t>
            </a:r>
            <a:endParaRPr lang="en-US" altLang="ko-KR" i="0" dirty="0">
              <a:effectLst/>
              <a:latin typeface="Open Sans"/>
            </a:endParaRPr>
          </a:p>
          <a:p>
            <a:r>
              <a:rPr lang="ko-KR" altLang="en-US" i="0" dirty="0">
                <a:effectLst/>
                <a:latin typeface="Open Sans"/>
              </a:rPr>
              <a:t>외부 객체로부터 접근이 허용될 수도 있고 제한될 수 있음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F02CAB8-6DF2-462E-9532-02CECDF3E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816" y="1476373"/>
            <a:ext cx="5201151" cy="43305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199B7C-7DE0-453B-A687-14B07FD69B44}"/>
              </a:ext>
            </a:extLst>
          </p:cNvPr>
          <p:cNvSpPr/>
          <p:nvPr/>
        </p:nvSpPr>
        <p:spPr>
          <a:xfrm>
            <a:off x="981527" y="1476373"/>
            <a:ext cx="2148171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EB8A37DE-BFA8-4892-816D-1874D6677CA0}"/>
              </a:ext>
            </a:extLst>
          </p:cNvPr>
          <p:cNvCxnSpPr>
            <a:cxnSpLocks/>
          </p:cNvCxnSpPr>
          <p:nvPr/>
        </p:nvCxnSpPr>
        <p:spPr>
          <a:xfrm>
            <a:off x="3129698" y="1661039"/>
            <a:ext cx="3572760" cy="1176430"/>
          </a:xfrm>
          <a:prstGeom prst="bentConnector3">
            <a:avLst>
              <a:gd name="adj1" fmla="val 5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91A5DC6-BF09-4F1C-BF22-5F75DEC10A1D}"/>
              </a:ext>
            </a:extLst>
          </p:cNvPr>
          <p:cNvSpPr txBox="1"/>
          <p:nvPr/>
        </p:nvSpPr>
        <p:spPr>
          <a:xfrm>
            <a:off x="6702458" y="2652803"/>
            <a:ext cx="30487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Open Sans"/>
              </a:rPr>
              <a:t>모든 객체로부터 접근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1093045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7C50A7-33FE-4271-8E9D-ECA10C985CB6}"/>
              </a:ext>
            </a:extLst>
          </p:cNvPr>
          <p:cNvGraphicFramePr>
            <a:graphicFrameLocks noGrp="1"/>
          </p:cNvGraphicFramePr>
          <p:nvPr/>
        </p:nvGraphicFramePr>
        <p:xfrm>
          <a:off x="873078" y="1132360"/>
          <a:ext cx="10445844" cy="5318664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214688">
                  <a:extLst>
                    <a:ext uri="{9D8B030D-6E8A-4147-A177-3AD203B41FA5}">
                      <a16:colId xmlns:a16="http://schemas.microsoft.com/office/drawing/2014/main" val="2459442279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184929492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654920212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2271150693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1826049338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1553449840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829762507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2949140824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2968897393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1598749116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1860174034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968664030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3918454907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2298398311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3397477362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2598088477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3966803249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922510421"/>
                    </a:ext>
                  </a:extLst>
                </a:gridCol>
                <a:gridCol w="512842">
                  <a:extLst>
                    <a:ext uri="{9D8B030D-6E8A-4147-A177-3AD203B41FA5}">
                      <a16:colId xmlns:a16="http://schemas.microsoft.com/office/drawing/2014/main" val="3881187033"/>
                    </a:ext>
                  </a:extLst>
                </a:gridCol>
              </a:tblGrid>
              <a:tr h="396277">
                <a:tc>
                  <a:txBody>
                    <a:bodyPr/>
                    <a:lstStyle/>
                    <a:p>
                      <a:pPr algn="just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16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19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20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26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27</a:t>
                      </a:r>
                      <a:r>
                        <a:rPr lang="ko-KR" altLang="en-US" sz="1100" dirty="0"/>
                        <a:t>일 </a:t>
                      </a:r>
                      <a:r>
                        <a:rPr lang="en-US" altLang="ko-KR" sz="1100" dirty="0"/>
                        <a:t>~ 3</a:t>
                      </a:r>
                      <a:r>
                        <a:rPr lang="ko-KR" altLang="en-US" sz="1100" dirty="0"/>
                        <a:t>월 </a:t>
                      </a:r>
                      <a:r>
                        <a:rPr lang="en-US" altLang="ko-KR" sz="1100" dirty="0"/>
                        <a:t>5</a:t>
                      </a:r>
                      <a:r>
                        <a:rPr lang="ko-KR" altLang="en-US" sz="1100" dirty="0"/>
                        <a:t>일</a:t>
                      </a:r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256199"/>
                  </a:ext>
                </a:extLst>
              </a:tr>
              <a:tr h="66919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현재까지 개발한 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1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파일</a:t>
                      </a: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정리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1299336"/>
                  </a:ext>
                </a:extLst>
              </a:tr>
              <a:tr h="4725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C# 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스터디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957281"/>
                  </a:ext>
                </a:extLst>
              </a:tr>
              <a:tr h="472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4642410"/>
                  </a:ext>
                </a:extLst>
              </a:tr>
              <a:tr h="4725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 파일작성</a:t>
                      </a:r>
                      <a:endParaRPr lang="en-US" altLang="ko-KR" sz="1000" b="1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6492226"/>
                  </a:ext>
                </a:extLst>
              </a:tr>
              <a:tr h="4725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인수인계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7194269"/>
                  </a:ext>
                </a:extLst>
              </a:tr>
              <a:tr h="472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467439"/>
                  </a:ext>
                </a:extLst>
              </a:tr>
              <a:tr h="47257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소스코드 리뷰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8287297"/>
                  </a:ext>
                </a:extLst>
              </a:tr>
              <a:tr h="472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81652"/>
                  </a:ext>
                </a:extLst>
              </a:tr>
              <a:tr h="4725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2</a:t>
                      </a:r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차 인터페이스 </a:t>
                      </a:r>
                      <a:endParaRPr lang="en-US" altLang="ko-KR" sz="1000" b="1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  <a:p>
                      <a:pPr algn="ctr" latinLnBrk="1"/>
                      <a:r>
                        <a:rPr lang="ko-KR" altLang="en-US" sz="1000" b="1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  <a:latin typeface="한컴 고딕" panose="02000500000000000000" pitchFamily="2" charset="-127"/>
                          <a:ea typeface="한컴 고딕" panose="02000500000000000000" pitchFamily="2" charset="-127"/>
                        </a:rPr>
                        <a:t>개발</a:t>
                      </a:r>
                    </a:p>
                  </a:txBody>
                  <a:tcPr anchor="ctr"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504504"/>
                  </a:ext>
                </a:extLst>
              </a:tr>
              <a:tr h="4725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한컴 고딕" panose="02000500000000000000" pitchFamily="2" charset="-127"/>
                        <a:ea typeface="한컴 고딕" panose="02000500000000000000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4B1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61366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22918335-0405-45BE-9022-FFF636CAE9F4}"/>
              </a:ext>
            </a:extLst>
          </p:cNvPr>
          <p:cNvSpPr txBox="1"/>
          <p:nvPr/>
        </p:nvSpPr>
        <p:spPr>
          <a:xfrm>
            <a:off x="7597170" y="668620"/>
            <a:ext cx="3721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마윤경</a:t>
            </a:r>
            <a:r>
              <a:rPr lang="ko-KR" altLang="en-US" dirty="0"/>
              <a:t> </a:t>
            </a:r>
            <a:r>
              <a:rPr lang="en-US" altLang="ko-KR" dirty="0"/>
              <a:t>: 		</a:t>
            </a:r>
            <a:r>
              <a:rPr lang="ko-KR" altLang="en-US" dirty="0"/>
              <a:t>김민수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F32440-D89C-435C-A825-32AFF4530C6B}"/>
              </a:ext>
            </a:extLst>
          </p:cNvPr>
          <p:cNvSpPr/>
          <p:nvPr/>
        </p:nvSpPr>
        <p:spPr>
          <a:xfrm>
            <a:off x="8612239" y="740833"/>
            <a:ext cx="788565" cy="2348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D38CAEE-BE60-4724-B066-59C9F391933A}"/>
              </a:ext>
            </a:extLst>
          </p:cNvPr>
          <p:cNvSpPr/>
          <p:nvPr/>
        </p:nvSpPr>
        <p:spPr>
          <a:xfrm>
            <a:off x="10415873" y="740833"/>
            <a:ext cx="788565" cy="2348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7378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6929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DC5CC-0635-4650-804A-A09A93C31F03}"/>
              </a:ext>
            </a:extLst>
          </p:cNvPr>
          <p:cNvSpPr/>
          <p:nvPr/>
        </p:nvSpPr>
        <p:spPr>
          <a:xfrm>
            <a:off x="455324" y="294642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287800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CB62B-CAE9-4208-9107-6098B9B6CD7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F1D09-F47A-4E04-9991-895CD32BAA60}"/>
              </a:ext>
            </a:extLst>
          </p:cNvPr>
          <p:cNvSpPr txBox="1"/>
          <p:nvPr/>
        </p:nvSpPr>
        <p:spPr>
          <a:xfrm>
            <a:off x="575429" y="2771792"/>
            <a:ext cx="6094428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C#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학습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197802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95559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175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9C0236E9-88F4-453D-88E1-209260F78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19" y="1300899"/>
            <a:ext cx="6902667" cy="4679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예약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E9E010D-A9BE-4D48-A3E4-BA512612E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86" y="4406676"/>
            <a:ext cx="8311822" cy="15737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6CAD64-8B6C-4806-97B3-5B62E6BCAC38}"/>
              </a:ext>
            </a:extLst>
          </p:cNvPr>
          <p:cNvSpPr txBox="1"/>
          <p:nvPr/>
        </p:nvSpPr>
        <p:spPr>
          <a:xfrm>
            <a:off x="422248" y="931567"/>
            <a:ext cx="4069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R_M_007 </a:t>
            </a:r>
            <a:r>
              <a:rPr lang="ko-KR" altLang="en-US" dirty="0"/>
              <a:t>산소</a:t>
            </a:r>
            <a:r>
              <a:rPr lang="en-US" altLang="ko-KR" dirty="0"/>
              <a:t>-</a:t>
            </a:r>
            <a:r>
              <a:rPr lang="ko-KR" altLang="en-US" dirty="0"/>
              <a:t>시간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57D547C-FF93-4869-B373-6D285360B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11628"/>
            <a:ext cx="12192000" cy="4418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B663C4-D885-408A-9F07-3F514EAA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4054" y="1628493"/>
            <a:ext cx="3867841" cy="264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12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1067E10-A18D-4274-AFD8-E33EB5FF2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86" y="1351168"/>
            <a:ext cx="6824623" cy="46568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간격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FFEA984-26D7-4A49-B826-D1B271AAD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1900" y="4339837"/>
            <a:ext cx="6824624" cy="17818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D778B85-F7F9-42F0-9D32-BB6889AEE937}"/>
              </a:ext>
            </a:extLst>
          </p:cNvPr>
          <p:cNvSpPr txBox="1"/>
          <p:nvPr/>
        </p:nvSpPr>
        <p:spPr>
          <a:xfrm>
            <a:off x="533673" y="955250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I_M_007 </a:t>
            </a:r>
            <a:r>
              <a:rPr lang="ko-KR" altLang="en-US" dirty="0"/>
              <a:t>산소</a:t>
            </a:r>
            <a:r>
              <a:rPr lang="en-US" altLang="ko-KR" dirty="0"/>
              <a:t>-</a:t>
            </a:r>
            <a:r>
              <a:rPr lang="ko-KR" altLang="en-US" dirty="0"/>
              <a:t>간격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3619365-487C-420C-A0CF-60E150BE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25757"/>
            <a:ext cx="12192000" cy="3771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99B1FB8-07BA-4F13-B677-7544C8C4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5487" y="1330250"/>
            <a:ext cx="3716362" cy="287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9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물 예약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2B800-7699-4066-AC25-D482C1984144}"/>
              </a:ext>
            </a:extLst>
          </p:cNvPr>
          <p:cNvSpPr txBox="1"/>
          <p:nvPr/>
        </p:nvSpPr>
        <p:spPr>
          <a:xfrm>
            <a:off x="1060779" y="1035714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R_M_002 </a:t>
            </a:r>
            <a:r>
              <a:rPr lang="ko-KR" altLang="en-US" dirty="0"/>
              <a:t>물</a:t>
            </a:r>
            <a:r>
              <a:rPr lang="en-US" altLang="ko-KR" dirty="0"/>
              <a:t>-</a:t>
            </a:r>
            <a:r>
              <a:rPr lang="ko-KR" altLang="en-US" dirty="0"/>
              <a:t>시간</a:t>
            </a:r>
            <a:r>
              <a:rPr lang="en-US" altLang="ko-KR" dirty="0"/>
              <a:t>-</a:t>
            </a:r>
            <a:r>
              <a:rPr lang="ko-KR" altLang="en-US" dirty="0"/>
              <a:t>유량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FE53CB-3A77-4971-9D3E-0A88CC5E2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99531"/>
            <a:ext cx="12192000" cy="3666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D4D939D-2EC3-41B2-8D9B-CF399E741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321" y="1405046"/>
            <a:ext cx="10100708" cy="4702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57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물 예약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E47693-65CD-4500-951B-1FE5B017E214}"/>
              </a:ext>
            </a:extLst>
          </p:cNvPr>
          <p:cNvSpPr txBox="1"/>
          <p:nvPr/>
        </p:nvSpPr>
        <p:spPr>
          <a:xfrm>
            <a:off x="944391" y="1122906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R_M_001 </a:t>
            </a:r>
            <a:r>
              <a:rPr lang="ko-KR" altLang="en-US" dirty="0"/>
              <a:t>물</a:t>
            </a:r>
            <a:r>
              <a:rPr lang="en-US" altLang="ko-KR" dirty="0"/>
              <a:t>-</a:t>
            </a:r>
            <a:r>
              <a:rPr lang="ko-KR" altLang="en-US" dirty="0"/>
              <a:t>시간</a:t>
            </a:r>
            <a:r>
              <a:rPr lang="en-US" altLang="ko-KR" dirty="0"/>
              <a:t>-</a:t>
            </a:r>
            <a:r>
              <a:rPr lang="ko-KR" altLang="en-US" dirty="0"/>
              <a:t>시간 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335087-5614-4C77-BBAE-DFE8BE841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229" y="1492238"/>
            <a:ext cx="10169541" cy="47234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B959908-0A51-42BD-97A4-7697C12ED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4123"/>
            <a:ext cx="12192000" cy="37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1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물 간격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22D867-C943-4FC6-8C4B-5CC1381FCACF}"/>
              </a:ext>
            </a:extLst>
          </p:cNvPr>
          <p:cNvSpPr txBox="1"/>
          <p:nvPr/>
        </p:nvSpPr>
        <p:spPr>
          <a:xfrm>
            <a:off x="870422" y="1054958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I_M_002 </a:t>
            </a:r>
            <a:r>
              <a:rPr lang="ko-KR" altLang="en-US" dirty="0"/>
              <a:t>물</a:t>
            </a:r>
            <a:r>
              <a:rPr lang="en-US" altLang="ko-KR" dirty="0"/>
              <a:t>-</a:t>
            </a:r>
            <a:r>
              <a:rPr lang="ko-KR" altLang="en-US" dirty="0"/>
              <a:t>간격</a:t>
            </a:r>
            <a:r>
              <a:rPr lang="en-US" altLang="ko-KR" dirty="0"/>
              <a:t>-</a:t>
            </a:r>
            <a:r>
              <a:rPr lang="ko-KR" altLang="en-US" dirty="0"/>
              <a:t>유량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B45342-B8FE-48F8-84B9-C0DBBA939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11396"/>
            <a:ext cx="12192000" cy="35254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6E5DB35-DE05-4A0F-B553-4A01D1063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22" y="1404767"/>
            <a:ext cx="10421692" cy="479662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95759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물 간격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542EE9-7133-4AB9-81DF-67AF5B219B86}"/>
              </a:ext>
            </a:extLst>
          </p:cNvPr>
          <p:cNvSpPr txBox="1"/>
          <p:nvPr/>
        </p:nvSpPr>
        <p:spPr>
          <a:xfrm>
            <a:off x="900101" y="1060325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I_M_001 </a:t>
            </a:r>
            <a:r>
              <a:rPr lang="ko-KR" altLang="en-US" dirty="0"/>
              <a:t>물</a:t>
            </a:r>
            <a:r>
              <a:rPr lang="en-US" altLang="ko-KR" dirty="0"/>
              <a:t>-</a:t>
            </a:r>
            <a:r>
              <a:rPr lang="ko-KR" altLang="en-US" dirty="0"/>
              <a:t>간격</a:t>
            </a:r>
            <a:r>
              <a:rPr lang="en-US" altLang="ko-KR" dirty="0"/>
              <a:t>-</a:t>
            </a:r>
            <a:r>
              <a:rPr lang="ko-KR" altLang="en-US" dirty="0"/>
              <a:t>시간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B081246-EC61-4FFC-ADB9-C6361F5D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615" y="1429657"/>
            <a:ext cx="10457503" cy="4766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FC148C4-4C07-4F57-9011-926867F02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6159"/>
            <a:ext cx="12192000" cy="34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39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도메인과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테스트 케이스 작성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개발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테스트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2970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예약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A47BC4-68D1-44FA-B23B-BF3181F0DB6F}"/>
              </a:ext>
            </a:extLst>
          </p:cNvPr>
          <p:cNvSpPr txBox="1"/>
          <p:nvPr/>
        </p:nvSpPr>
        <p:spPr>
          <a:xfrm>
            <a:off x="716704" y="1064894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R_M_005 </a:t>
            </a:r>
            <a:r>
              <a:rPr lang="ko-KR" altLang="en-US" dirty="0" err="1"/>
              <a:t>양액</a:t>
            </a:r>
            <a:r>
              <a:rPr lang="en-US" altLang="ko-KR" dirty="0"/>
              <a:t>-</a:t>
            </a:r>
            <a:r>
              <a:rPr lang="ko-KR" altLang="en-US" dirty="0"/>
              <a:t>예약</a:t>
            </a:r>
            <a:r>
              <a:rPr lang="en-US" altLang="ko-KR" dirty="0"/>
              <a:t>-</a:t>
            </a:r>
            <a:r>
              <a:rPr lang="ko-KR" altLang="en-US" dirty="0"/>
              <a:t>유량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1218B2-33F9-4E27-9752-D5F7ACB08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20922"/>
            <a:ext cx="12192000" cy="3248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891B9B-0CFE-4A95-BB20-418B40C85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15" y="1432447"/>
            <a:ext cx="10580914" cy="47741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71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간격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42AA72-67E4-477A-80DA-F1695E88A4FA}"/>
              </a:ext>
            </a:extLst>
          </p:cNvPr>
          <p:cNvSpPr txBox="1"/>
          <p:nvPr/>
        </p:nvSpPr>
        <p:spPr>
          <a:xfrm>
            <a:off x="792067" y="1006838"/>
            <a:ext cx="345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I_M_005 </a:t>
            </a:r>
            <a:r>
              <a:rPr lang="ko-KR" altLang="en-US" dirty="0" err="1"/>
              <a:t>양액</a:t>
            </a:r>
            <a:r>
              <a:rPr lang="en-US" altLang="ko-KR" dirty="0"/>
              <a:t>-</a:t>
            </a:r>
            <a:r>
              <a:rPr lang="ko-KR" altLang="en-US" dirty="0"/>
              <a:t>간격</a:t>
            </a:r>
            <a:r>
              <a:rPr lang="en-US" altLang="ko-KR" dirty="0"/>
              <a:t>-</a:t>
            </a:r>
            <a:r>
              <a:rPr lang="ko-KR" altLang="en-US" dirty="0"/>
              <a:t>유량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0784E8-4CA4-4831-A6CC-0F6E0469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24" y="1390684"/>
            <a:ext cx="10425351" cy="47406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272889-A8D4-4338-9843-B03A0800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90626"/>
            <a:ext cx="12192000" cy="34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6455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공급 </a:t>
            </a:r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OPCode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FFCEB1-D501-44E6-9134-DD7734FCF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280" y="1930400"/>
            <a:ext cx="9467439" cy="368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635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D3D77F-96CD-4A44-95D6-FC8063967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246"/>
          <a:stretch/>
        </p:blipFill>
        <p:spPr>
          <a:xfrm>
            <a:off x="636054" y="1566634"/>
            <a:ext cx="5186604" cy="43020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930F9C-DE20-49C9-BAF3-55EB461AB6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49"/>
          <a:stretch/>
        </p:blipFill>
        <p:spPr>
          <a:xfrm>
            <a:off x="5822658" y="1566634"/>
            <a:ext cx="5776178" cy="43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8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설명 주석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</p:txBody>
      </p:sp>
    </p:spTree>
    <p:extLst>
      <p:ext uri="{BB962C8B-B14F-4D97-AF65-F5344CB8AC3E}">
        <p14:creationId xmlns:p14="http://schemas.microsoft.com/office/powerpoint/2010/main" val="30929635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0621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25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60104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9075583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0625458-AF37-4795-8A52-73781AAAEBB7}"/>
              </a:ext>
            </a:extLst>
          </p:cNvPr>
          <p:cNvSpPr/>
          <p:nvPr/>
        </p:nvSpPr>
        <p:spPr>
          <a:xfrm>
            <a:off x="548363" y="2923057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 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요구사항명세서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</a:t>
            </a:r>
          </a:p>
        </p:txBody>
      </p:sp>
    </p:spTree>
    <p:extLst>
      <p:ext uri="{BB962C8B-B14F-4D97-AF65-F5344CB8AC3E}">
        <p14:creationId xmlns:p14="http://schemas.microsoft.com/office/powerpoint/2010/main" val="11982560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920994"/>
            <a:ext cx="6214533" cy="33789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선택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요구사항명세서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v0.4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722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4490F3-9890-4DA8-8226-B6A6E51696E9}"/>
              </a:ext>
            </a:extLst>
          </p:cNvPr>
          <p:cNvSpPr/>
          <p:nvPr/>
        </p:nvSpPr>
        <p:spPr>
          <a:xfrm>
            <a:off x="548363" y="2582487"/>
            <a:ext cx="6214533" cy="38097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배포파일 전달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기술 명세서 작성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도메인과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만들기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리포지토리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테스트 케이스 작성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개발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서비스 테스트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73486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62164EE-68FD-4EBA-8708-7E1472303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889" y="1429885"/>
            <a:ext cx="6241389" cy="46107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8F7FD7-A578-4985-8F28-6906EBCA4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97" y="1191504"/>
            <a:ext cx="4432495" cy="48359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ADBA53-699A-478B-AEA0-73EF44B54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298" y="6167654"/>
            <a:ext cx="11901404" cy="44700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079C3EEC-6FC5-4AEE-9CEA-AB24A3237F33}"/>
              </a:ext>
            </a:extLst>
          </p:cNvPr>
          <p:cNvSpPr/>
          <p:nvPr/>
        </p:nvSpPr>
        <p:spPr>
          <a:xfrm>
            <a:off x="145298" y="6391373"/>
            <a:ext cx="1523246" cy="2232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59AD6-9C0A-400F-98C8-B5C667FE50E2}"/>
              </a:ext>
            </a:extLst>
          </p:cNvPr>
          <p:cNvSpPr txBox="1"/>
          <p:nvPr/>
        </p:nvSpPr>
        <p:spPr>
          <a:xfrm>
            <a:off x="5083405" y="106055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OxygenManualForm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7024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산소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943606-C29B-459C-B0A4-A62C3EEC9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8" y="5083651"/>
            <a:ext cx="7425205" cy="145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8AAF596-9FAF-4874-8614-78DA5649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26083"/>
            <a:ext cx="5180584" cy="521499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1E811E9-B36C-4D09-B5D8-16B279088D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30" y="2779775"/>
            <a:ext cx="3002449" cy="194730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F9F5F6D-1DAC-493B-841B-0B0EFC506D14}"/>
              </a:ext>
            </a:extLst>
          </p:cNvPr>
          <p:cNvSpPr/>
          <p:nvPr/>
        </p:nvSpPr>
        <p:spPr>
          <a:xfrm>
            <a:off x="6673497" y="5186334"/>
            <a:ext cx="1530593" cy="1775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E39FAA-0F42-4CC0-AF73-98F60E5D1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30" y="1322347"/>
            <a:ext cx="5527864" cy="1087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18E73E4-C0AD-425C-A043-513AF8722978}"/>
              </a:ext>
            </a:extLst>
          </p:cNvPr>
          <p:cNvSpPr txBox="1"/>
          <p:nvPr/>
        </p:nvSpPr>
        <p:spPr>
          <a:xfrm>
            <a:off x="455265" y="96452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OxygenManualForm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A212B7-EC69-4A1B-8C72-032E816321E9}"/>
              </a:ext>
            </a:extLst>
          </p:cNvPr>
          <p:cNvSpPr txBox="1"/>
          <p:nvPr/>
        </p:nvSpPr>
        <p:spPr>
          <a:xfrm>
            <a:off x="476258" y="242753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IOxygenManualView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BF19FF-A992-4D39-A6A1-EC479AC2815D}"/>
              </a:ext>
            </a:extLst>
          </p:cNvPr>
          <p:cNvSpPr txBox="1"/>
          <p:nvPr/>
        </p:nvSpPr>
        <p:spPr>
          <a:xfrm>
            <a:off x="476258" y="471431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SupplyPresenter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CB5D6-4BA7-4CBA-BDE6-62F69284AA93}"/>
              </a:ext>
            </a:extLst>
          </p:cNvPr>
          <p:cNvSpPr txBox="1"/>
          <p:nvPr/>
        </p:nvSpPr>
        <p:spPr>
          <a:xfrm>
            <a:off x="6027894" y="970103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OxygenManualInfo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9935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물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0DB89B-1555-484B-B328-757039FB1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956" y="1120700"/>
            <a:ext cx="4479682" cy="4731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6E90B6-13C4-47B8-836C-61AA2ECC4E21}"/>
              </a:ext>
            </a:extLst>
          </p:cNvPr>
          <p:cNvSpPr txBox="1"/>
          <p:nvPr/>
        </p:nvSpPr>
        <p:spPr>
          <a:xfrm>
            <a:off x="1199956" y="1170564"/>
            <a:ext cx="135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물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유량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10FEF00-9F02-4A81-9A91-9A4979E40E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89"/>
          <a:stretch/>
        </p:blipFill>
        <p:spPr>
          <a:xfrm>
            <a:off x="0" y="5987251"/>
            <a:ext cx="12192000" cy="298982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8B2607-1255-4562-B9C3-9E8A7280D3BB}"/>
              </a:ext>
            </a:extLst>
          </p:cNvPr>
          <p:cNvSpPr/>
          <p:nvPr/>
        </p:nvSpPr>
        <p:spPr>
          <a:xfrm>
            <a:off x="7526220" y="5986882"/>
            <a:ext cx="1023892" cy="2989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710DCF-3DD8-4F37-8A47-BEAC51245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413998"/>
            <a:ext cx="12192000" cy="32175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BE3FCFA-D0F4-4B74-B464-F76035306DA2}"/>
              </a:ext>
            </a:extLst>
          </p:cNvPr>
          <p:cNvSpPr/>
          <p:nvPr/>
        </p:nvSpPr>
        <p:spPr>
          <a:xfrm>
            <a:off x="7320401" y="6413629"/>
            <a:ext cx="1023892" cy="326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A727EE-7FDC-4DDC-B195-DED78F9A4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6340" y="1127952"/>
            <a:ext cx="4413303" cy="47311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61C2991-B5F9-4C8D-8AE8-41D46972771C}"/>
              </a:ext>
            </a:extLst>
          </p:cNvPr>
          <p:cNvSpPr txBox="1"/>
          <p:nvPr/>
        </p:nvSpPr>
        <p:spPr>
          <a:xfrm>
            <a:off x="6226340" y="1167974"/>
            <a:ext cx="135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물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시간</a:t>
            </a:r>
          </a:p>
        </p:txBody>
      </p:sp>
    </p:spTree>
    <p:extLst>
      <p:ext uri="{BB962C8B-B14F-4D97-AF65-F5344CB8AC3E}">
        <p14:creationId xmlns:p14="http://schemas.microsoft.com/office/powerpoint/2010/main" val="8522214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B77162E-5E33-4FB3-AA67-8119CFFFB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001" y="1420038"/>
            <a:ext cx="3811476" cy="452598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031DC06-831F-4F6A-81F3-A70E09B78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778" y="1420037"/>
            <a:ext cx="3348241" cy="45259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8454043-A278-42C3-8395-6AA14F30D95B}"/>
              </a:ext>
            </a:extLst>
          </p:cNvPr>
          <p:cNvSpPr txBox="1"/>
          <p:nvPr/>
        </p:nvSpPr>
        <p:spPr>
          <a:xfrm>
            <a:off x="7206330" y="1430262"/>
            <a:ext cx="17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  <a:latin typeface="+mn-ea"/>
              </a:rPr>
              <a:t>양액통</a:t>
            </a:r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F70D1E-58A3-4132-BC82-A9A77C5EE4D8}"/>
              </a:ext>
            </a:extLst>
          </p:cNvPr>
          <p:cNvSpPr txBox="1"/>
          <p:nvPr/>
        </p:nvSpPr>
        <p:spPr>
          <a:xfrm>
            <a:off x="10629446" y="1420036"/>
            <a:ext cx="17940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  <a:latin typeface="+mn-ea"/>
              </a:rPr>
              <a:t>재배기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1E3194-E7F4-4726-B165-E03B949CB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10"/>
          <a:stretch/>
        </p:blipFill>
        <p:spPr>
          <a:xfrm>
            <a:off x="0" y="6174557"/>
            <a:ext cx="12192000" cy="3769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28D79F-2D02-4B3B-B894-F4DA204F666E}"/>
              </a:ext>
            </a:extLst>
          </p:cNvPr>
          <p:cNvSpPr/>
          <p:nvPr/>
        </p:nvSpPr>
        <p:spPr>
          <a:xfrm>
            <a:off x="6027739" y="6196744"/>
            <a:ext cx="910389" cy="2040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B20DA4-648A-4D29-B4D1-D22985EC37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24" y="1181276"/>
            <a:ext cx="3811476" cy="474256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9BBDAC-B25D-4E31-80DB-6CE570F94B6B}"/>
              </a:ext>
            </a:extLst>
          </p:cNvPr>
          <p:cNvSpPr txBox="1"/>
          <p:nvPr/>
        </p:nvSpPr>
        <p:spPr>
          <a:xfrm>
            <a:off x="261224" y="1194427"/>
            <a:ext cx="1357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rgbClr val="FF0000"/>
                </a:solidFill>
                <a:latin typeface="+mn-ea"/>
              </a:rPr>
              <a:t>양액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유량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27426D9-9ACC-447F-B3BE-B46FE8952F16}"/>
              </a:ext>
            </a:extLst>
          </p:cNvPr>
          <p:cNvSpPr/>
          <p:nvPr/>
        </p:nvSpPr>
        <p:spPr>
          <a:xfrm>
            <a:off x="9375826" y="6174556"/>
            <a:ext cx="2816174" cy="2262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57DA05-4DDB-421B-9957-297FC5BA69C6}"/>
              </a:ext>
            </a:extLst>
          </p:cNvPr>
          <p:cNvSpPr txBox="1"/>
          <p:nvPr/>
        </p:nvSpPr>
        <p:spPr>
          <a:xfrm>
            <a:off x="4063273" y="1060930"/>
            <a:ext cx="6226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WaterNutrientManualSupplyForm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2751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61FAA86-6B29-4220-B9E8-AF9A140A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174" y="1191504"/>
            <a:ext cx="2748069" cy="280471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0DEB75A-0636-40ED-AA4E-20C83F290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82"/>
          <a:stretch/>
        </p:blipFill>
        <p:spPr>
          <a:xfrm>
            <a:off x="889099" y="1826384"/>
            <a:ext cx="6832109" cy="217582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4C8A64C-24AB-4C0E-A399-01A29F1D1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99" y="4365552"/>
            <a:ext cx="9715144" cy="2012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12FB41-9E29-4968-B5D1-39722DCC523B}"/>
              </a:ext>
            </a:extLst>
          </p:cNvPr>
          <p:cNvSpPr txBox="1"/>
          <p:nvPr/>
        </p:nvSpPr>
        <p:spPr>
          <a:xfrm>
            <a:off x="889099" y="1457052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WaterNutrientManualSupplyForm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E4232E-F0EF-4EDF-BFE3-5792556B1547}"/>
              </a:ext>
            </a:extLst>
          </p:cNvPr>
          <p:cNvSpPr txBox="1"/>
          <p:nvPr/>
        </p:nvSpPr>
        <p:spPr>
          <a:xfrm>
            <a:off x="4231283" y="1093711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IWaterNutrientManualSupplyView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5BA758-A31C-4DED-94BF-6330E8C51EFA}"/>
              </a:ext>
            </a:extLst>
          </p:cNvPr>
          <p:cNvSpPr txBox="1"/>
          <p:nvPr/>
        </p:nvSpPr>
        <p:spPr>
          <a:xfrm>
            <a:off x="815622" y="3996220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SupplyPresenter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24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수동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회 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BF6FCC-F1B1-4162-BA4E-E7888208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37" y="1447128"/>
            <a:ext cx="5168880" cy="244614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D08089-84FB-4060-966B-C0A2C6F0E4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"/>
          <a:stretch/>
        </p:blipFill>
        <p:spPr>
          <a:xfrm>
            <a:off x="5187347" y="2149794"/>
            <a:ext cx="6200729" cy="43778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CF633B-B3BA-46C1-8D5D-8E9C65C8F1B6}"/>
              </a:ext>
            </a:extLst>
          </p:cNvPr>
          <p:cNvSpPr txBox="1"/>
          <p:nvPr/>
        </p:nvSpPr>
        <p:spPr>
          <a:xfrm>
            <a:off x="608400" y="1077796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NutrientManualMLInfo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0954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84923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 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09C3BD1-E629-468C-8F8B-11B80CAF9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8950785"/>
              </p:ext>
            </p:extLst>
          </p:nvPr>
        </p:nvGraphicFramePr>
        <p:xfrm>
          <a:off x="1814564" y="1442302"/>
          <a:ext cx="8823552" cy="22918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621484">
                  <a:extLst>
                    <a:ext uri="{9D8B030D-6E8A-4147-A177-3AD203B41FA5}">
                      <a16:colId xmlns:a16="http://schemas.microsoft.com/office/drawing/2014/main" val="2908296778"/>
                    </a:ext>
                  </a:extLst>
                </a:gridCol>
                <a:gridCol w="6202068">
                  <a:extLst>
                    <a:ext uri="{9D8B030D-6E8A-4147-A177-3AD203B41FA5}">
                      <a16:colId xmlns:a16="http://schemas.microsoft.com/office/drawing/2014/main" val="3174677352"/>
                    </a:ext>
                  </a:extLst>
                </a:gridCol>
              </a:tblGrid>
              <a:tr h="57778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업무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현재 진행사항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799702"/>
                  </a:ext>
                </a:extLst>
              </a:tr>
              <a:tr h="57778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물</a:t>
                      </a:r>
                      <a:r>
                        <a:rPr lang="en-US" altLang="ko-KR" sz="1000" u="none" strike="noStrike">
                          <a:effectLst/>
                        </a:rPr>
                        <a:t>, </a:t>
                      </a:r>
                      <a:r>
                        <a:rPr lang="ko-KR" altLang="en-US" sz="1000" u="none" strike="noStrike">
                          <a:effectLst/>
                        </a:rPr>
                        <a:t>양액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진행중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63866590"/>
                  </a:ext>
                </a:extLst>
              </a:tr>
              <a:tr h="55852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>
                          <a:effectLst/>
                        </a:rPr>
                        <a:t> 산소 공급 조건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진행중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54363133"/>
                  </a:ext>
                </a:extLst>
              </a:tr>
              <a:tr h="577786"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예약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u="none" strike="noStrike" dirty="0">
                          <a:effectLst/>
                        </a:rPr>
                        <a:t>  </a:t>
                      </a:r>
                      <a:r>
                        <a:rPr lang="en-US" altLang="ko-KR" sz="1000" u="none" strike="noStrike" dirty="0">
                          <a:effectLst/>
                        </a:rPr>
                        <a:t>-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4849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90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공급 조건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킥보드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 정의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19520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4672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10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046818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애그유니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57945-2CBE-4841-ACE0-C6625F5A4C4B}"/>
              </a:ext>
            </a:extLst>
          </p:cNvPr>
          <p:cNvSpPr txBox="1"/>
          <p:nvPr/>
        </p:nvSpPr>
        <p:spPr>
          <a:xfrm>
            <a:off x="1392669" y="1073227"/>
            <a:ext cx="944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배포 파일 만들어서 </a:t>
            </a:r>
            <a:r>
              <a:rPr lang="ko-KR" altLang="en-US" dirty="0" err="1"/>
              <a:t>애그유니</a:t>
            </a:r>
            <a:r>
              <a:rPr lang="ko-KR" altLang="en-US" dirty="0"/>
              <a:t> 측에 제공</a:t>
            </a:r>
            <a:r>
              <a:rPr lang="en-US" altLang="ko-KR" dirty="0"/>
              <a:t>, </a:t>
            </a:r>
            <a:r>
              <a:rPr lang="ko-KR" altLang="en-US" dirty="0"/>
              <a:t>아래는 기술 명세서 작성한 내용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E35395-5A8E-40D5-8BDF-D41451DE9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400" y="1476987"/>
            <a:ext cx="4563084" cy="51278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14E66C9-DF2E-4321-B699-14EEAD50D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164" y="1468338"/>
            <a:ext cx="4563084" cy="51278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87591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2608502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보정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8792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계획 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43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425FBC-A8AE-4E3B-B63F-9308786B2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311" y="1702936"/>
            <a:ext cx="5787404" cy="39326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571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1667C5-E175-4620-8CE2-FCF807E6C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86" y="1825496"/>
            <a:ext cx="3970723" cy="4212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DFB84FF-F98C-4003-ACE6-C5178D11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763" y="2827568"/>
            <a:ext cx="6851901" cy="3210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99E317-151A-4C5F-B0FF-8CC1756D5B5A}"/>
              </a:ext>
            </a:extLst>
          </p:cNvPr>
          <p:cNvSpPr txBox="1"/>
          <p:nvPr/>
        </p:nvSpPr>
        <p:spPr>
          <a:xfrm>
            <a:off x="780386" y="1461155"/>
            <a:ext cx="397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WaterNutrientManualSupplyForm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7CE8B53-C431-49CD-BA81-CDE03010FE12}"/>
              </a:ext>
            </a:extLst>
          </p:cNvPr>
          <p:cNvSpPr txBox="1"/>
          <p:nvPr/>
        </p:nvSpPr>
        <p:spPr>
          <a:xfrm>
            <a:off x="4751108" y="2464479"/>
            <a:ext cx="3970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WaterNutrientConditionForm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22824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공급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4D3BD7B-C06E-4193-BAB2-398AA6F6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171" y="2281288"/>
            <a:ext cx="5560500" cy="36991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15959C-B007-4321-95C8-10A17FD3D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62" y="1530571"/>
            <a:ext cx="4335802" cy="44499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9BB6B7-82C1-4849-80DB-C3B436E8832B}"/>
              </a:ext>
            </a:extLst>
          </p:cNvPr>
          <p:cNvSpPr txBox="1"/>
          <p:nvPr/>
        </p:nvSpPr>
        <p:spPr>
          <a:xfrm>
            <a:off x="962061" y="1151812"/>
            <a:ext cx="360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OxygenManualForm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82666D-1238-4094-B0BD-8835DA8943B9}"/>
              </a:ext>
            </a:extLst>
          </p:cNvPr>
          <p:cNvSpPr txBox="1"/>
          <p:nvPr/>
        </p:nvSpPr>
        <p:spPr>
          <a:xfrm>
            <a:off x="5488498" y="1911956"/>
            <a:ext cx="360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OxygenConditionForm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72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공급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산소 수동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 공급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임베디드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 </a:t>
            </a:r>
          </a:p>
        </p:txBody>
      </p:sp>
    </p:spTree>
    <p:extLst>
      <p:ext uri="{BB962C8B-B14F-4D97-AF65-F5344CB8AC3E}">
        <p14:creationId xmlns:p14="http://schemas.microsoft.com/office/powerpoint/2010/main" val="1608061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27830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06</a:t>
            </a:r>
            <a:r>
              <a:rPr lang="ko-KR" altLang="en-US" spc="300" dirty="0"/>
              <a:t>월 </a:t>
            </a:r>
            <a:r>
              <a:rPr lang="en-US" altLang="ko-KR" spc="300" dirty="0"/>
              <a:t>04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8674032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07084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애그유니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989994-2DE8-47A1-B457-BE5D5B1B2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624" y="1404593"/>
            <a:ext cx="4117376" cy="52945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DC3D983-B176-4E4A-A457-81AABF589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312" y="1404593"/>
            <a:ext cx="4146998" cy="5294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3B22C6-3B9B-43CF-B54B-334F90A945EA}"/>
              </a:ext>
            </a:extLst>
          </p:cNvPr>
          <p:cNvSpPr txBox="1"/>
          <p:nvPr/>
        </p:nvSpPr>
        <p:spPr>
          <a:xfrm>
            <a:off x="1890885" y="1006838"/>
            <a:ext cx="919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파일 자체에 대한 설명과 함수에 대한 설명도 작성</a:t>
            </a:r>
            <a:r>
              <a:rPr lang="en-US" altLang="ko-KR" dirty="0"/>
              <a:t>, </a:t>
            </a:r>
            <a:r>
              <a:rPr lang="ko-KR" altLang="en-US" dirty="0"/>
              <a:t>소스코드에도 주석 작성되어 있음</a:t>
            </a:r>
          </a:p>
        </p:txBody>
      </p:sp>
    </p:spTree>
    <p:extLst>
      <p:ext uri="{BB962C8B-B14F-4D97-AF65-F5344CB8AC3E}">
        <p14:creationId xmlns:p14="http://schemas.microsoft.com/office/powerpoint/2010/main" val="3670568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74430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1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등록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32801D-DFBA-4359-889D-CFE4D0BBF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962" y="1106663"/>
            <a:ext cx="8544076" cy="53092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99230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등록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F3856B-9CED-44EC-95BF-91488308A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8" y="1191504"/>
            <a:ext cx="6869548" cy="36969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F4FBE04-629D-41E6-8E43-A09EC4226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15" y="2660145"/>
            <a:ext cx="5387720" cy="37367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0387223-5C19-4A05-A829-2D6EAEB71E02}"/>
              </a:ext>
            </a:extLst>
          </p:cNvPr>
          <p:cNvSpPr/>
          <p:nvPr/>
        </p:nvSpPr>
        <p:spPr>
          <a:xfrm>
            <a:off x="3506771" y="2271860"/>
            <a:ext cx="1385740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48B4AA-0197-4462-95F8-143A3AA1C1EC}"/>
              </a:ext>
            </a:extLst>
          </p:cNvPr>
          <p:cNvSpPr/>
          <p:nvPr/>
        </p:nvSpPr>
        <p:spPr>
          <a:xfrm>
            <a:off x="3506771" y="3339445"/>
            <a:ext cx="1385740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0FF9207-9B13-49FB-8EA4-BDD3A5B09F29}"/>
              </a:ext>
            </a:extLst>
          </p:cNvPr>
          <p:cNvSpPr/>
          <p:nvPr/>
        </p:nvSpPr>
        <p:spPr>
          <a:xfrm>
            <a:off x="3506771" y="4389451"/>
            <a:ext cx="1385740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7F04FFB1-5A39-46F7-83F9-AF55EE4AF0D1}"/>
              </a:ext>
            </a:extLst>
          </p:cNvPr>
          <p:cNvCxnSpPr>
            <a:cxnSpLocks/>
            <a:stCxn id="7" idx="3"/>
            <a:endCxn id="6" idx="0"/>
          </p:cNvCxnSpPr>
          <p:nvPr/>
        </p:nvCxnSpPr>
        <p:spPr>
          <a:xfrm>
            <a:off x="4892511" y="2361415"/>
            <a:ext cx="3821964" cy="298730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0C36370-E16D-49F3-A374-28E8F6091AF9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892511" y="2361414"/>
            <a:ext cx="433633" cy="106758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5E99F74A-8280-4EF1-AF25-87971A7AF244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4892511" y="3428999"/>
            <a:ext cx="433633" cy="1050007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0D27CA85-F388-4A37-AD18-7A242C1B7F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95" t="3702"/>
          <a:stretch/>
        </p:blipFill>
        <p:spPr>
          <a:xfrm>
            <a:off x="813818" y="5134267"/>
            <a:ext cx="4163535" cy="54922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6999ACA7-1369-42B3-8CA2-1821579A99D6}"/>
              </a:ext>
            </a:extLst>
          </p:cNvPr>
          <p:cNvSpPr/>
          <p:nvPr/>
        </p:nvSpPr>
        <p:spPr>
          <a:xfrm>
            <a:off x="2504373" y="5439457"/>
            <a:ext cx="2388138" cy="2270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FD527D0-1C04-4398-902F-15438224D45D}"/>
              </a:ext>
            </a:extLst>
          </p:cNvPr>
          <p:cNvCxnSpPr>
            <a:cxnSpLocks/>
            <a:stCxn id="21" idx="0"/>
            <a:endCxn id="26" idx="1"/>
          </p:cNvCxnSpPr>
          <p:nvPr/>
        </p:nvCxnSpPr>
        <p:spPr>
          <a:xfrm rot="16200000" flipV="1">
            <a:off x="1005000" y="2746015"/>
            <a:ext cx="3545523" cy="1841362"/>
          </a:xfrm>
          <a:prstGeom prst="bentConnector4">
            <a:avLst>
              <a:gd name="adj1" fmla="val 11410"/>
              <a:gd name="adj2" fmla="val 112415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843C779-435D-40DA-BFB1-B96AF98DA8E2}"/>
              </a:ext>
            </a:extLst>
          </p:cNvPr>
          <p:cNvSpPr/>
          <p:nvPr/>
        </p:nvSpPr>
        <p:spPr>
          <a:xfrm>
            <a:off x="1857080" y="1796989"/>
            <a:ext cx="1470581" cy="1938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042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등록해제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52B8DA1-C865-4982-A7F9-EB132A926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49" y="1351761"/>
            <a:ext cx="5032899" cy="46813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B2B38EB-6A34-445C-A2E7-2E34CAC42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187" y="1351762"/>
            <a:ext cx="5575698" cy="11670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1ABA495-8A3C-4021-AC6C-A8838725E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188" y="2544091"/>
            <a:ext cx="5575698" cy="348555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920113-68AD-4D87-81FA-44999891672B}"/>
              </a:ext>
            </a:extLst>
          </p:cNvPr>
          <p:cNvSpPr/>
          <p:nvPr/>
        </p:nvSpPr>
        <p:spPr>
          <a:xfrm>
            <a:off x="2177590" y="1885361"/>
            <a:ext cx="2234153" cy="2168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C8F22B3A-C3D4-4B3D-AE8B-7DFA9E6DF932}"/>
              </a:ext>
            </a:extLst>
          </p:cNvPr>
          <p:cNvCxnSpPr>
            <a:cxnSpLocks/>
            <a:endCxn id="9" idx="0"/>
          </p:cNvCxnSpPr>
          <p:nvPr/>
        </p:nvCxnSpPr>
        <p:spPr>
          <a:xfrm flipV="1">
            <a:off x="4416456" y="1351762"/>
            <a:ext cx="4079580" cy="645734"/>
          </a:xfrm>
          <a:prstGeom prst="bentConnector4">
            <a:avLst>
              <a:gd name="adj1" fmla="val 15832"/>
              <a:gd name="adj2" fmla="val 13540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31536F-07FE-4C6A-B55E-D709188C881C}"/>
              </a:ext>
            </a:extLst>
          </p:cNvPr>
          <p:cNvSpPr/>
          <p:nvPr/>
        </p:nvSpPr>
        <p:spPr>
          <a:xfrm>
            <a:off x="6939698" y="1343731"/>
            <a:ext cx="2053474" cy="222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E86B43A-DD97-45D6-BF56-459ED01C4504}"/>
              </a:ext>
            </a:extLst>
          </p:cNvPr>
          <p:cNvSpPr/>
          <p:nvPr/>
        </p:nvSpPr>
        <p:spPr>
          <a:xfrm>
            <a:off x="8993171" y="1931249"/>
            <a:ext cx="2224725" cy="2229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054A5B3B-98CE-4B59-B3E6-79F5C034C15D}"/>
              </a:ext>
            </a:extLst>
          </p:cNvPr>
          <p:cNvCxnSpPr>
            <a:cxnSpLocks/>
            <a:endCxn id="24" idx="3"/>
          </p:cNvCxnSpPr>
          <p:nvPr/>
        </p:nvCxnSpPr>
        <p:spPr>
          <a:xfrm rot="5400000">
            <a:off x="9807916" y="2305528"/>
            <a:ext cx="586195" cy="179493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246E82-B4B0-4121-8629-F08D17106814}"/>
              </a:ext>
            </a:extLst>
          </p:cNvPr>
          <p:cNvSpPr/>
          <p:nvPr/>
        </p:nvSpPr>
        <p:spPr>
          <a:xfrm>
            <a:off x="7937369" y="2576983"/>
            <a:ext cx="2073897" cy="2227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385CE11-B9F5-40FE-BCDC-DEB01174EFCE}"/>
              </a:ext>
            </a:extLst>
          </p:cNvPr>
          <p:cNvSpPr/>
          <p:nvPr/>
        </p:nvSpPr>
        <p:spPr>
          <a:xfrm>
            <a:off x="6345812" y="5344998"/>
            <a:ext cx="1214486" cy="272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001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양액통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등록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68EE25A-41ED-4B55-B7BF-254CD8422E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49"/>
          <a:stretch/>
        </p:blipFill>
        <p:spPr>
          <a:xfrm>
            <a:off x="586752" y="5889077"/>
            <a:ext cx="10800827" cy="5937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768E3A-84B4-4151-9DCC-83770D209A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52" y="4978135"/>
            <a:ext cx="10800827" cy="5977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3D2A3D-C490-4015-A048-6626ECAE6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16" y="1252733"/>
            <a:ext cx="5085787" cy="32214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3B4504-0334-4F67-B6C7-705A3A4E749C}"/>
              </a:ext>
            </a:extLst>
          </p:cNvPr>
          <p:cNvSpPr txBox="1"/>
          <p:nvPr/>
        </p:nvSpPr>
        <p:spPr>
          <a:xfrm>
            <a:off x="520764" y="4654970"/>
            <a:ext cx="116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등록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F8785A-0B7C-4760-97F2-2530E6407BF1}"/>
              </a:ext>
            </a:extLst>
          </p:cNvPr>
          <p:cNvSpPr txBox="1"/>
          <p:nvPr/>
        </p:nvSpPr>
        <p:spPr>
          <a:xfrm>
            <a:off x="520764" y="5593648"/>
            <a:ext cx="11689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등록해제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027F46A-C726-4F9E-B70E-1FC4814699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2994" y="1754299"/>
            <a:ext cx="5554586" cy="271989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F93FCA5-710C-4BB5-9F33-CFDAB9320B95}"/>
              </a:ext>
            </a:extLst>
          </p:cNvPr>
          <p:cNvSpPr txBox="1"/>
          <p:nvPr/>
        </p:nvSpPr>
        <p:spPr>
          <a:xfrm>
            <a:off x="5745057" y="1381968"/>
            <a:ext cx="3011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 err="1"/>
              <a:t>NutrientConditionForm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768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</a:p>
        </p:txBody>
      </p:sp>
    </p:spTree>
    <p:extLst>
      <p:ext uri="{BB962C8B-B14F-4D97-AF65-F5344CB8AC3E}">
        <p14:creationId xmlns:p14="http://schemas.microsoft.com/office/powerpoint/2010/main" val="2909687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479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28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34097317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591984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애그유니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571627-2180-43F5-8663-F99BA9C12345}"/>
              </a:ext>
            </a:extLst>
          </p:cNvPr>
          <p:cNvSpPr txBox="1"/>
          <p:nvPr/>
        </p:nvSpPr>
        <p:spPr>
          <a:xfrm>
            <a:off x="1314975" y="1549565"/>
            <a:ext cx="9822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기술 명세서 작성하는 과정에서 </a:t>
            </a:r>
            <a:r>
              <a:rPr lang="en-US" altLang="ko-KR" dirty="0"/>
              <a:t>2</a:t>
            </a:r>
            <a:r>
              <a:rPr lang="ko-KR" altLang="en-US" dirty="0"/>
              <a:t>차 코드에 포함되어 있는 필요 없는 </a:t>
            </a:r>
            <a:r>
              <a:rPr lang="en-US" altLang="ko-KR" dirty="0"/>
              <a:t>1</a:t>
            </a:r>
            <a:r>
              <a:rPr lang="ko-KR" altLang="en-US" dirty="0"/>
              <a:t>차 파일들 정리함</a:t>
            </a:r>
            <a:endParaRPr lang="en-US" altLang="ko-KR" dirty="0"/>
          </a:p>
          <a:p>
            <a:r>
              <a:rPr lang="ko-KR" altLang="en-US" dirty="0"/>
              <a:t>모두 정리 후 파일 실행하여 정상 작동하는 것 확인함</a:t>
            </a:r>
          </a:p>
        </p:txBody>
      </p:sp>
    </p:spTree>
    <p:extLst>
      <p:ext uri="{BB962C8B-B14F-4D97-AF65-F5344CB8AC3E}">
        <p14:creationId xmlns:p14="http://schemas.microsoft.com/office/powerpoint/2010/main" val="18788971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오류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93565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작동 오류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27054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OFF</a:t>
            </a: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97F248-93AB-40F1-9ED7-E1D0A783B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1109"/>
          <a:stretch/>
        </p:blipFill>
        <p:spPr>
          <a:xfrm>
            <a:off x="1044159" y="3264325"/>
            <a:ext cx="5149251" cy="32185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77A3BE-6C63-498C-976A-D09D71FA3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159" y="1202526"/>
            <a:ext cx="10019122" cy="20066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678FE01-130D-446C-9ADE-773EC84FCA8D}"/>
              </a:ext>
            </a:extLst>
          </p:cNvPr>
          <p:cNvSpPr/>
          <p:nvPr/>
        </p:nvSpPr>
        <p:spPr>
          <a:xfrm>
            <a:off x="1389956" y="4571939"/>
            <a:ext cx="2512741" cy="301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D43E817-98E3-4B11-8AAA-BE8AFA91AB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2"/>
          <a:stretch/>
        </p:blipFill>
        <p:spPr>
          <a:xfrm>
            <a:off x="6287678" y="3273752"/>
            <a:ext cx="2984213" cy="22126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86110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E5DFD50-EE54-4B4A-A7AB-24A898C90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819" y="1191504"/>
            <a:ext cx="5700102" cy="31025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DD3C6C-2948-44C5-A4F1-D9E7606F4B5F}"/>
              </a:ext>
            </a:extLst>
          </p:cNvPr>
          <p:cNvSpPr/>
          <p:nvPr/>
        </p:nvSpPr>
        <p:spPr>
          <a:xfrm>
            <a:off x="1121790" y="1772239"/>
            <a:ext cx="1706251" cy="3016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3E8D6D2-F6EF-4F62-988D-EDBE906851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74"/>
          <a:stretch/>
        </p:blipFill>
        <p:spPr>
          <a:xfrm>
            <a:off x="7268357" y="1580836"/>
            <a:ext cx="3868132" cy="369632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C133954-416D-4BB4-A5C9-3730078E29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133"/>
          <a:stretch/>
        </p:blipFill>
        <p:spPr>
          <a:xfrm>
            <a:off x="4248592" y="5301869"/>
            <a:ext cx="6348138" cy="1181001"/>
          </a:xfrm>
          <a:prstGeom prst="rect">
            <a:avLst/>
          </a:prstGeom>
        </p:spPr>
      </p:pic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941A3153-DC1E-42B7-8B18-DE43C01A32ED}"/>
              </a:ext>
            </a:extLst>
          </p:cNvPr>
          <p:cNvCxnSpPr>
            <a:stCxn id="8" idx="3"/>
            <a:endCxn id="17" idx="0"/>
          </p:cNvCxnSpPr>
          <p:nvPr/>
        </p:nvCxnSpPr>
        <p:spPr>
          <a:xfrm flipV="1">
            <a:off x="2828041" y="1580836"/>
            <a:ext cx="6374382" cy="342232"/>
          </a:xfrm>
          <a:prstGeom prst="bentConnector4">
            <a:avLst>
              <a:gd name="adj1" fmla="val 34829"/>
              <a:gd name="adj2" fmla="val 16679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90A6EEE5-2B55-413E-AD4A-E4B1B936C71B}"/>
              </a:ext>
            </a:extLst>
          </p:cNvPr>
          <p:cNvSpPr/>
          <p:nvPr/>
        </p:nvSpPr>
        <p:spPr>
          <a:xfrm>
            <a:off x="4383465" y="6174556"/>
            <a:ext cx="1941922" cy="179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80ADCF-91A9-478A-8B1B-853D0D42E11F}"/>
              </a:ext>
            </a:extLst>
          </p:cNvPr>
          <p:cNvSpPr txBox="1"/>
          <p:nvPr/>
        </p:nvSpPr>
        <p:spPr>
          <a:xfrm>
            <a:off x="9202423" y="1216210"/>
            <a:ext cx="2809188" cy="375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기본 디자인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3BD2D1-6D33-42F6-9718-C338038EB209}"/>
              </a:ext>
            </a:extLst>
          </p:cNvPr>
          <p:cNvSpPr txBox="1"/>
          <p:nvPr/>
        </p:nvSpPr>
        <p:spPr>
          <a:xfrm>
            <a:off x="1480009" y="6155702"/>
            <a:ext cx="2903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버튼 활성화</a:t>
            </a:r>
            <a:r>
              <a:rPr lang="en-US" altLang="ko-KR" dirty="0"/>
              <a:t>/</a:t>
            </a:r>
            <a:r>
              <a:rPr lang="ko-KR" altLang="en-US" dirty="0"/>
              <a:t>비활성화 등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011391-1549-46B4-BC1F-CFD5813BA04D}"/>
              </a:ext>
            </a:extLst>
          </p:cNvPr>
          <p:cNvSpPr txBox="1"/>
          <p:nvPr/>
        </p:nvSpPr>
        <p:spPr>
          <a:xfrm>
            <a:off x="2799153" y="1610656"/>
            <a:ext cx="5693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dirty="0">
                <a:solidFill>
                  <a:srgbClr val="FF0000"/>
                </a:solidFill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17565057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46C92C-0903-46D3-AFD5-15F0C7E92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994" y="1116089"/>
            <a:ext cx="8874011" cy="52348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0742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en-US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  <a:p>
            <a:pPr algn="ctr"/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F26F01-6E88-4A38-8551-E1DECD8E1BC0}"/>
              </a:ext>
            </a:extLst>
          </p:cNvPr>
          <p:cNvSpPr txBox="1"/>
          <p:nvPr/>
        </p:nvSpPr>
        <p:spPr>
          <a:xfrm>
            <a:off x="1498137" y="1309340"/>
            <a:ext cx="9195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다시 실행해도 작기 시작 인터페이스 유지하도록 코드 작성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60E8E5-6F3B-490A-9C78-DFDC79235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855" y="1646665"/>
            <a:ext cx="9370969" cy="429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866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양액통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재배기 선택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83200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0949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21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19983063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22564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23057"/>
            <a:ext cx="6214533" cy="38542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Spring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스프링 빈과 자동 의존 관계 설정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자바 코드로 직접 스프링 빈 등록하기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회원 웹 기능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 화면 추가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0367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현황 및 보정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23326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현황 및 보정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애그유니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요청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그래프 에러 처리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그래프 </a:t>
            </a: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초단위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갱신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391727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6E84C5-2C69-4044-B0C4-C911BA734A48}"/>
              </a:ext>
            </a:extLst>
          </p:cNvPr>
          <p:cNvSpPr txBox="1"/>
          <p:nvPr/>
        </p:nvSpPr>
        <p:spPr>
          <a:xfrm>
            <a:off x="1140146" y="1333004"/>
            <a:ext cx="72874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서버</a:t>
            </a:r>
            <a:r>
              <a:rPr lang="en-US" altLang="ko-KR" sz="1500" dirty="0"/>
              <a:t>, </a:t>
            </a:r>
            <a:r>
              <a:rPr lang="ko-KR" altLang="en-US" sz="1500" dirty="0"/>
              <a:t>단말기에 작기 시작 중 </a:t>
            </a:r>
            <a:endParaRPr lang="en-US" altLang="ko-KR" sz="1500" dirty="0"/>
          </a:p>
          <a:p>
            <a:endParaRPr lang="en-US" altLang="ko-KR" sz="1500" dirty="0"/>
          </a:p>
          <a:p>
            <a:r>
              <a:rPr lang="ko-KR" altLang="en-US" sz="1500" dirty="0"/>
              <a:t>인터페이스 상에서 작기 시작 후 변화</a:t>
            </a:r>
            <a:r>
              <a:rPr lang="en-US" altLang="ko-KR" sz="1500" dirty="0"/>
              <a:t>X </a:t>
            </a:r>
          </a:p>
          <a:p>
            <a:r>
              <a:rPr lang="en-US" altLang="ko-KR" sz="1500" dirty="0"/>
              <a:t>(</a:t>
            </a:r>
            <a:r>
              <a:rPr lang="ko-KR" altLang="en-US" sz="1500" dirty="0"/>
              <a:t>색깔</a:t>
            </a:r>
            <a:r>
              <a:rPr lang="en-US" altLang="ko-KR" sz="1500" dirty="0"/>
              <a:t>, </a:t>
            </a:r>
            <a:r>
              <a:rPr lang="ko-KR" altLang="en-US" sz="1500" dirty="0"/>
              <a:t>기능 활성화</a:t>
            </a:r>
            <a:r>
              <a:rPr lang="en-US" altLang="ko-KR" sz="1500" dirty="0"/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438B79-E925-424F-9467-E3416B72F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8" r="35013" b="16357"/>
          <a:stretch/>
        </p:blipFill>
        <p:spPr>
          <a:xfrm>
            <a:off x="6317698" y="4715728"/>
            <a:ext cx="5248991" cy="161198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AED5F6A-E0F1-4414-92FF-293E58965932}"/>
              </a:ext>
            </a:extLst>
          </p:cNvPr>
          <p:cNvSpPr/>
          <p:nvPr/>
        </p:nvSpPr>
        <p:spPr>
          <a:xfrm>
            <a:off x="8942194" y="5750351"/>
            <a:ext cx="380916" cy="2356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ABCD6A-CA05-4D25-91FA-6D51303D7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54" y="3002609"/>
            <a:ext cx="5166386" cy="332510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522F8D-4669-476B-9E10-6AC366280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848" y="1275854"/>
            <a:ext cx="5699430" cy="309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045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20572E-85D9-4B2A-95AB-58B5468EC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600" y="1298527"/>
            <a:ext cx="5826007" cy="1826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2CEA57-69A6-430F-915C-5ED615B84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601" y="3181765"/>
            <a:ext cx="5826006" cy="12832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ABF283-29C3-4227-8483-985692908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600" y="4522127"/>
            <a:ext cx="5826006" cy="1754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153E8D-948C-4FC2-B4EF-CA32FC1B91D4}"/>
              </a:ext>
            </a:extLst>
          </p:cNvPr>
          <p:cNvSpPr txBox="1"/>
          <p:nvPr/>
        </p:nvSpPr>
        <p:spPr>
          <a:xfrm>
            <a:off x="1907612" y="959958"/>
            <a:ext cx="3554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입력값</a:t>
            </a:r>
            <a:r>
              <a:rPr lang="ko-KR" altLang="en-US" dirty="0"/>
              <a:t> 변수 지정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409515-658D-484D-8670-DD8ADFFF6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0149" y="4522125"/>
            <a:ext cx="1819915" cy="17543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923A0E-DC37-4A3D-888F-78B65F2FF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0150" y="3181765"/>
            <a:ext cx="1819914" cy="12739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593D4A6-6AF4-45FA-B04D-F54DF3CF6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149" y="1298528"/>
            <a:ext cx="1819914" cy="181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180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그래프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37744-CF66-4BE9-ABAF-D361CA44189E}"/>
              </a:ext>
            </a:extLst>
          </p:cNvPr>
          <p:cNvSpPr txBox="1"/>
          <p:nvPr/>
        </p:nvSpPr>
        <p:spPr>
          <a:xfrm>
            <a:off x="966184" y="1418743"/>
            <a:ext cx="749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일 그래프 정상 작동</a:t>
            </a:r>
            <a:r>
              <a:rPr lang="en-US" altLang="ko-KR" dirty="0"/>
              <a:t>, </a:t>
            </a:r>
            <a:r>
              <a:rPr lang="ko-KR" altLang="en-US" dirty="0"/>
              <a:t>다른 주기 선택 후 다시 </a:t>
            </a:r>
            <a:r>
              <a:rPr lang="en-US" altLang="ko-KR" dirty="0"/>
              <a:t>1</a:t>
            </a:r>
            <a:r>
              <a:rPr lang="ko-KR" altLang="en-US" dirty="0"/>
              <a:t>일 선택 시 에러 발생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에러 안 나도록  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57A0ABA-68AF-4459-890E-A6270F12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184" y="2661646"/>
            <a:ext cx="5260156" cy="32018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E37C383-D671-426D-B35B-48EE773CDCDA}"/>
              </a:ext>
            </a:extLst>
          </p:cNvPr>
          <p:cNvSpPr txBox="1"/>
          <p:nvPr/>
        </p:nvSpPr>
        <p:spPr>
          <a:xfrm>
            <a:off x="921467" y="2292314"/>
            <a:ext cx="8656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일 주석 처리 </a:t>
            </a:r>
            <a:r>
              <a:rPr lang="en-US" altLang="ko-KR" dirty="0"/>
              <a:t>-&gt; 1</a:t>
            </a:r>
            <a:r>
              <a:rPr lang="ko-KR" altLang="en-US" dirty="0"/>
              <a:t>일 정상</a:t>
            </a:r>
            <a:r>
              <a:rPr lang="en-US" altLang="ko-KR" dirty="0"/>
              <a:t>,</a:t>
            </a:r>
            <a:r>
              <a:rPr lang="ko-KR" altLang="en-US" dirty="0"/>
              <a:t> 나머지 랜덤</a:t>
            </a:r>
            <a:r>
              <a:rPr lang="en-US" altLang="ko-KR" dirty="0"/>
              <a:t>, </a:t>
            </a:r>
            <a:r>
              <a:rPr lang="ko-KR" altLang="en-US" dirty="0"/>
              <a:t>다시 </a:t>
            </a:r>
            <a:r>
              <a:rPr lang="en-US" altLang="ko-KR" dirty="0"/>
              <a:t>1</a:t>
            </a:r>
            <a:r>
              <a:rPr lang="ko-KR" altLang="en-US" dirty="0"/>
              <a:t>일 선택 시 랜덤</a:t>
            </a:r>
            <a:r>
              <a:rPr lang="en-US" altLang="ko-KR" dirty="0"/>
              <a:t>, </a:t>
            </a:r>
            <a:r>
              <a:rPr lang="ko-KR" altLang="en-US" dirty="0"/>
              <a:t>에러 </a:t>
            </a:r>
            <a:r>
              <a:rPr lang="en-US" altLang="ko-KR" dirty="0"/>
              <a:t>x</a:t>
            </a:r>
            <a:r>
              <a:rPr lang="ko-KR" altLang="en-US" dirty="0"/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6C92438-B627-44C6-A7C8-1B49DF458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520" y="2661646"/>
            <a:ext cx="5043342" cy="3201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26588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그래프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37744-CF66-4BE9-ABAF-D361CA44189E}"/>
              </a:ext>
            </a:extLst>
          </p:cNvPr>
          <p:cNvSpPr txBox="1"/>
          <p:nvPr/>
        </p:nvSpPr>
        <p:spPr>
          <a:xfrm>
            <a:off x="966184" y="1191504"/>
            <a:ext cx="296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분 단위 </a:t>
            </a:r>
            <a:r>
              <a:rPr lang="en-US" altLang="ko-KR" dirty="0"/>
              <a:t>-&gt; </a:t>
            </a:r>
            <a:r>
              <a:rPr lang="ko-KR" altLang="en-US" dirty="0"/>
              <a:t>초 단위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2515F1A-1136-40AD-85AF-437900F2B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73" y="3563329"/>
            <a:ext cx="4260915" cy="22720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DD62FA-CD9B-46E9-B031-FE1EA575CCB3}"/>
              </a:ext>
            </a:extLst>
          </p:cNvPr>
          <p:cNvSpPr txBox="1"/>
          <p:nvPr/>
        </p:nvSpPr>
        <p:spPr>
          <a:xfrm>
            <a:off x="846717" y="3192880"/>
            <a:ext cx="426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분마다 갱신</a:t>
            </a:r>
            <a:r>
              <a:rPr lang="en-US" altLang="ko-KR" dirty="0"/>
              <a:t>, </a:t>
            </a:r>
            <a:r>
              <a:rPr lang="ko-KR" altLang="en-US" dirty="0"/>
              <a:t>어느 주기에 있든 변경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7D485E2-5229-4ED3-AB5D-FACFF5FDE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4" y="3563329"/>
            <a:ext cx="4260915" cy="22720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43310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그래프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37744-CF66-4BE9-ABAF-D361CA44189E}"/>
              </a:ext>
            </a:extLst>
          </p:cNvPr>
          <p:cNvSpPr txBox="1"/>
          <p:nvPr/>
        </p:nvSpPr>
        <p:spPr>
          <a:xfrm>
            <a:off x="966184" y="1022636"/>
            <a:ext cx="296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분 단위 </a:t>
            </a:r>
            <a:r>
              <a:rPr lang="en-US" altLang="ko-KR" dirty="0"/>
              <a:t>-&gt; </a:t>
            </a:r>
            <a:r>
              <a:rPr lang="ko-KR" altLang="en-US" dirty="0"/>
              <a:t>초 단위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C0AC79-6FEA-4B07-A3EC-8E86F3CC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897" y="3902696"/>
            <a:ext cx="4304919" cy="213093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B70FEC-F478-45D6-8983-5F8080313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84" y="2744984"/>
            <a:ext cx="5890584" cy="32886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2F59AB-78B0-4560-A10A-44A22D81900F}"/>
              </a:ext>
            </a:extLst>
          </p:cNvPr>
          <p:cNvSpPr txBox="1"/>
          <p:nvPr/>
        </p:nvSpPr>
        <p:spPr>
          <a:xfrm>
            <a:off x="890770" y="2375653"/>
            <a:ext cx="1899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HousePresenter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957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그래프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637744-CF66-4BE9-ABAF-D361CA44189E}"/>
              </a:ext>
            </a:extLst>
          </p:cNvPr>
          <p:cNvSpPr txBox="1"/>
          <p:nvPr/>
        </p:nvSpPr>
        <p:spPr>
          <a:xfrm>
            <a:off x="966184" y="1022636"/>
            <a:ext cx="296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그래프 분 단위 </a:t>
            </a:r>
            <a:r>
              <a:rPr lang="en-US" altLang="ko-KR" dirty="0"/>
              <a:t>-&gt; </a:t>
            </a:r>
            <a:r>
              <a:rPr lang="ko-KR" altLang="en-US" dirty="0"/>
              <a:t>초 단위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8F842CA-A0BB-4C69-B4B1-ADCD7EC4D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678" y="1365555"/>
            <a:ext cx="8980602" cy="49949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02847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</a:p>
        </p:txBody>
      </p:sp>
    </p:spTree>
    <p:extLst>
      <p:ext uri="{BB962C8B-B14F-4D97-AF65-F5344CB8AC3E}">
        <p14:creationId xmlns:p14="http://schemas.microsoft.com/office/powerpoint/2010/main" val="12393971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328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7" y="546284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PRESENTAION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2392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지난 주 발표 자료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839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A8F12C-35B5-4CE5-9659-D5717E1D88A4}"/>
              </a:ext>
            </a:extLst>
          </p:cNvPr>
          <p:cNvSpPr txBox="1"/>
          <p:nvPr/>
        </p:nvSpPr>
        <p:spPr>
          <a:xfrm>
            <a:off x="6244945" y="2101726"/>
            <a:ext cx="25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300" dirty="0"/>
              <a:t>2021</a:t>
            </a:r>
            <a:r>
              <a:rPr lang="ko-KR" altLang="en-US" spc="300" dirty="0"/>
              <a:t>년 </a:t>
            </a:r>
            <a:r>
              <a:rPr lang="en-US" altLang="ko-KR" spc="300" dirty="0"/>
              <a:t>05</a:t>
            </a:r>
            <a:r>
              <a:rPr lang="ko-KR" altLang="en-US" spc="300" dirty="0"/>
              <a:t>월 </a:t>
            </a:r>
            <a:r>
              <a:rPr lang="en-US" altLang="ko-KR" spc="300" dirty="0"/>
              <a:t>14</a:t>
            </a:r>
            <a:r>
              <a:rPr lang="ko-KR" altLang="en-US" spc="300" dirty="0"/>
              <a:t>일</a:t>
            </a:r>
          </a:p>
        </p:txBody>
      </p:sp>
    </p:spTree>
    <p:extLst>
      <p:ext uri="{BB962C8B-B14F-4D97-AF65-F5344CB8AC3E}">
        <p14:creationId xmlns:p14="http://schemas.microsoft.com/office/powerpoint/2010/main" val="28739161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28305109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배수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데이터 오류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현황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8">
              <a:lnSpc>
                <a:spcPct val="150000"/>
              </a:lnSpc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7775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배수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OFF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 데이터 오류 수정 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00B05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센서 현황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보정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작기 시작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138762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1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차 수정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E25B68-4D75-4BAF-A98D-DE246D78A5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63" t="35843" r="878" b="11139"/>
          <a:stretch/>
        </p:blipFill>
        <p:spPr>
          <a:xfrm>
            <a:off x="2041018" y="2996889"/>
            <a:ext cx="1925824" cy="21949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0E79343-35C4-4B3D-9058-0AFBFE186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93" t="11072"/>
          <a:stretch/>
        </p:blipFill>
        <p:spPr>
          <a:xfrm>
            <a:off x="4912107" y="2621401"/>
            <a:ext cx="5488587" cy="35167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0D41E57-C7EA-490F-B38C-E8E1D7CA7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107" y="1332387"/>
            <a:ext cx="3977879" cy="12395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A5959E-F1B3-46F9-AF2C-9AE9D735F3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3" t="3737"/>
          <a:stretch/>
        </p:blipFill>
        <p:spPr>
          <a:xfrm>
            <a:off x="2041018" y="1332387"/>
            <a:ext cx="2739852" cy="15236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00000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E7CAB6-3370-49F8-AE78-6D5F4ABDA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212" y="4544927"/>
            <a:ext cx="8833595" cy="1716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CB90EE-F69E-4BA8-AAA7-9D368B306170}"/>
              </a:ext>
            </a:extLst>
          </p:cNvPr>
          <p:cNvSpPr txBox="1"/>
          <p:nvPr/>
        </p:nvSpPr>
        <p:spPr>
          <a:xfrm>
            <a:off x="1804248" y="4218226"/>
            <a:ext cx="2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HouseSensorForm</a:t>
            </a:r>
            <a:endParaRPr lang="en-US" altLang="ko-KR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13982EC-4384-4B18-97B7-4E6826EBA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945" y="1285048"/>
            <a:ext cx="5185661" cy="27614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FA4546-E337-4392-81A7-B7514AD78FFE}"/>
              </a:ext>
            </a:extLst>
          </p:cNvPr>
          <p:cNvSpPr txBox="1"/>
          <p:nvPr/>
        </p:nvSpPr>
        <p:spPr>
          <a:xfrm>
            <a:off x="1808005" y="928609"/>
            <a:ext cx="2121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HouseSensorForm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2607389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AEA2852-1CBF-47DD-A515-C25AF0B75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73" y="1300758"/>
            <a:ext cx="7174045" cy="24640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25940A-08EF-4A24-A756-084D8BDF1314}"/>
              </a:ext>
            </a:extLst>
          </p:cNvPr>
          <p:cNvSpPr txBox="1"/>
          <p:nvPr/>
        </p:nvSpPr>
        <p:spPr>
          <a:xfrm>
            <a:off x="829310" y="959706"/>
            <a:ext cx="933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Ws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E70EE2-8FAF-43AF-815E-23A0C11228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6"/>
          <a:stretch/>
        </p:blipFill>
        <p:spPr>
          <a:xfrm>
            <a:off x="5291411" y="3105864"/>
            <a:ext cx="6124449" cy="295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17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센서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46E4C6D-38A1-47E9-B1EC-560C39CD2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552" y="2061132"/>
            <a:ext cx="6525060" cy="19695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C95AC3A-0046-4055-818C-0F3277A72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74" y="2061132"/>
            <a:ext cx="3791537" cy="27644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A599CA-D638-449D-8665-805E54CF8875}"/>
              </a:ext>
            </a:extLst>
          </p:cNvPr>
          <p:cNvSpPr txBox="1"/>
          <p:nvPr/>
        </p:nvSpPr>
        <p:spPr>
          <a:xfrm>
            <a:off x="776390" y="1734240"/>
            <a:ext cx="253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HouseSensorForm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F0FBF7-5C48-4A8C-91D8-82A3A9BAB9E1}"/>
              </a:ext>
            </a:extLst>
          </p:cNvPr>
          <p:cNvSpPr txBox="1"/>
          <p:nvPr/>
        </p:nvSpPr>
        <p:spPr>
          <a:xfrm>
            <a:off x="7400164" y="1691800"/>
            <a:ext cx="253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IHouseSensorView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B6FF8-BAB0-416D-AD28-0106EBDBBD66}"/>
              </a:ext>
            </a:extLst>
          </p:cNvPr>
          <p:cNvSpPr txBox="1"/>
          <p:nvPr/>
        </p:nvSpPr>
        <p:spPr>
          <a:xfrm>
            <a:off x="776390" y="5233579"/>
            <a:ext cx="103849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보정 값을 저장할 곳이 없어서 하우스 센서 보정과 재배기 센서 보정이 불가능</a:t>
            </a:r>
            <a:endParaRPr lang="en-US" altLang="ko-KR" dirty="0"/>
          </a:p>
          <a:p>
            <a:r>
              <a:rPr lang="ko-KR" altLang="en-US" dirty="0"/>
              <a:t>보정 치를 센서 측정값이 들어가는 모든 </a:t>
            </a:r>
            <a:r>
              <a:rPr lang="en-US" altLang="ko-KR" dirty="0"/>
              <a:t>Form</a:t>
            </a:r>
            <a:r>
              <a:rPr lang="ko-KR" altLang="en-US" dirty="0"/>
              <a:t>에 보정 값을 </a:t>
            </a:r>
            <a:r>
              <a:rPr lang="ko-KR" altLang="en-US" dirty="0" err="1"/>
              <a:t>빼줘야함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경고 설정 값을 저장할 곳이 없음</a:t>
            </a:r>
          </a:p>
        </p:txBody>
      </p:sp>
    </p:spTree>
    <p:extLst>
      <p:ext uri="{BB962C8B-B14F-4D97-AF65-F5344CB8AC3E}">
        <p14:creationId xmlns:p14="http://schemas.microsoft.com/office/powerpoint/2010/main" val="37259855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25" name="_x300020264">
            <a:extLst>
              <a:ext uri="{FF2B5EF4-FFF2-40B4-BE49-F238E27FC236}">
                <a16:creationId xmlns:a16="http://schemas.microsoft.com/office/drawing/2014/main" id="{7FB1A3C5-C52D-473E-9B4F-EEBEA5CA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093" y="1384753"/>
            <a:ext cx="5400675" cy="15033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D7A7F0D-D964-4A69-97C0-BD57D06CF6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107"/>
          <a:stretch/>
        </p:blipFill>
        <p:spPr>
          <a:xfrm>
            <a:off x="1176092" y="3819661"/>
            <a:ext cx="4710201" cy="1959553"/>
          </a:xfrm>
          <a:prstGeom prst="rect">
            <a:avLst/>
          </a:prstGeom>
        </p:spPr>
      </p:pic>
      <p:pic>
        <p:nvPicPr>
          <p:cNvPr id="1031" name="_x293924528">
            <a:extLst>
              <a:ext uri="{FF2B5EF4-FFF2-40B4-BE49-F238E27FC236}">
                <a16:creationId xmlns:a16="http://schemas.microsoft.com/office/drawing/2014/main" id="{9138F78D-C5B5-4718-9CDC-A90FD9309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50" r="33179" b="31533"/>
          <a:stretch/>
        </p:blipFill>
        <p:spPr bwMode="auto">
          <a:xfrm>
            <a:off x="1176093" y="3257764"/>
            <a:ext cx="4721195" cy="43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10DEE07-F836-405F-A727-E5E7D4B6C3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243" r="37367"/>
          <a:stretch/>
        </p:blipFill>
        <p:spPr>
          <a:xfrm>
            <a:off x="6305708" y="3257764"/>
            <a:ext cx="4710201" cy="18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9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작기 시작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C3652E-0723-4778-860D-B618280C9B26}"/>
              </a:ext>
            </a:extLst>
          </p:cNvPr>
          <p:cNvSpPr txBox="1"/>
          <p:nvPr/>
        </p:nvSpPr>
        <p:spPr>
          <a:xfrm>
            <a:off x="973317" y="855487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CultivatorInforForm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357534-65BA-49AB-9605-E9230422DB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3"/>
          <a:stretch/>
        </p:blipFill>
        <p:spPr>
          <a:xfrm>
            <a:off x="1065228" y="1187111"/>
            <a:ext cx="5279011" cy="2954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E03BB96-7E58-42CF-A101-E1D434102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264" y="3297828"/>
            <a:ext cx="4775877" cy="42078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F085012-21D1-4805-8CA8-4F3D772609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643"/>
          <a:stretch/>
        </p:blipFill>
        <p:spPr>
          <a:xfrm>
            <a:off x="5010159" y="3789507"/>
            <a:ext cx="6500982" cy="20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89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6914</TotalTime>
  <Words>5239</Words>
  <Application>Microsoft Office PowerPoint</Application>
  <PresentationFormat>와이드스크린</PresentationFormat>
  <Paragraphs>1675</Paragraphs>
  <Slides>218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218</vt:i4>
      </vt:variant>
    </vt:vector>
  </HeadingPairs>
  <TitlesOfParts>
    <vt:vector size="230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한컴 고딕</vt:lpstr>
      <vt:lpstr>Arial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마 윤경</cp:lastModifiedBy>
  <cp:revision>737</cp:revision>
  <dcterms:created xsi:type="dcterms:W3CDTF">2019-11-18T18:19:02Z</dcterms:created>
  <dcterms:modified xsi:type="dcterms:W3CDTF">2021-07-20T05:13:57Z</dcterms:modified>
</cp:coreProperties>
</file>